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 id="2147483681" r:id="rId5"/>
    <p:sldMasterId id="2147483662" r:id="rId6"/>
  </p:sldMasterIdLst>
  <p:notesMasterIdLst>
    <p:notesMasterId r:id="rId22"/>
  </p:notesMasterIdLst>
  <p:sldIdLst>
    <p:sldId id="264" r:id="rId7"/>
    <p:sldId id="268" r:id="rId8"/>
    <p:sldId id="266" r:id="rId9"/>
    <p:sldId id="273" r:id="rId10"/>
    <p:sldId id="275" r:id="rId11"/>
    <p:sldId id="282" r:id="rId12"/>
    <p:sldId id="283" r:id="rId13"/>
    <p:sldId id="284" r:id="rId14"/>
    <p:sldId id="285" r:id="rId15"/>
    <p:sldId id="279" r:id="rId16"/>
    <p:sldId id="286" r:id="rId17"/>
    <p:sldId id="272" r:id="rId18"/>
    <p:sldId id="281" r:id="rId19"/>
    <p:sldId id="278"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924"/>
    <a:srgbClr val="D0CECE"/>
    <a:srgbClr val="FFFF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4FB49-6FF0-D91A-C1A2-139D189D5410}" v="4" dt="2024-10-18T03:23:47.960"/>
    <p1510:client id="{389BE572-2E82-77C3-B046-36F963ECC92B}" v="396" dt="2024-10-18T17:00:46.406"/>
    <p1510:client id="{41C76943-6E55-4CDF-1A01-7A00FD06A922}" v="5" dt="2024-10-18T03:20:42.253"/>
    <p1510:client id="{C51D752C-CF4A-52F8-BE57-BCC27A3C9F69}" v="1810" dt="2024-10-18T16:38:18.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0"/>
    <p:restoredTop sz="96271"/>
  </p:normalViewPr>
  <p:slideViewPr>
    <p:cSldViewPr snapToGrid="0" snapToObjects="1">
      <p:cViewPr>
        <p:scale>
          <a:sx n="127" d="100"/>
          <a:sy n="127" d="100"/>
        </p:scale>
        <p:origin x="28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43D49-F34D-C64A-A17F-CDC5AD0FBB12}" type="datetimeFigureOut">
              <a:rPr lang="en-US" smtClean="0"/>
              <a:t>6/9/25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D876B-E49B-904F-BC4E-D61DC9A5A2A4}" type="slidenum">
              <a:rPr lang="en-US" smtClean="0"/>
              <a:t>‹#›</a:t>
            </a:fld>
            <a:endParaRPr lang="en-US"/>
          </a:p>
        </p:txBody>
      </p:sp>
    </p:spTree>
    <p:extLst>
      <p:ext uri="{BB962C8B-B14F-4D97-AF65-F5344CB8AC3E}">
        <p14:creationId xmlns:p14="http://schemas.microsoft.com/office/powerpoint/2010/main" val="2188047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RMSE was noted as 0.0807, which shows that the predictions made are closer to the actual value on average. The R^2 was noted as 0.9183, meaning that more variance in the target variable can be explained than ever before. Lastly, the lower MAE further reflects improved model accuracy. These findings indicate strong </a:t>
            </a:r>
            <a:r>
              <a:rPr lang="en-US" sz="1200" kern="1200" dirty="0" err="1">
                <a:solidFill>
                  <a:schemeClr val="tx1"/>
                </a:solidFill>
                <a:effectLst/>
                <a:latin typeface="+mn-lt"/>
                <a:ea typeface="+mn-ea"/>
                <a:cs typeface="+mn-cs"/>
              </a:rPr>
              <a:t>generalisation</a:t>
            </a:r>
            <a:r>
              <a:rPr lang="en-US" sz="1200" kern="1200" dirty="0">
                <a:solidFill>
                  <a:schemeClr val="tx1"/>
                </a:solidFill>
                <a:effectLst/>
                <a:latin typeface="+mn-lt"/>
                <a:ea typeface="+mn-ea"/>
                <a:cs typeface="+mn-cs"/>
              </a:rPr>
              <a:t> performance and a reduced prediction error. </a:t>
            </a:r>
            <a:endParaRPr lang="en-US" dirty="0"/>
          </a:p>
          <a:p>
            <a:endParaRPr lang="en-US" dirty="0"/>
          </a:p>
        </p:txBody>
      </p:sp>
      <p:sp>
        <p:nvSpPr>
          <p:cNvPr id="4" name="Slide Number Placeholder 3"/>
          <p:cNvSpPr>
            <a:spLocks noGrp="1"/>
          </p:cNvSpPr>
          <p:nvPr>
            <p:ph type="sldNum" sz="quarter" idx="5"/>
          </p:nvPr>
        </p:nvSpPr>
        <p:spPr/>
        <p:txBody>
          <a:bodyPr/>
          <a:lstStyle/>
          <a:p>
            <a:fld id="{F3CD876B-E49B-904F-BC4E-D61DC9A5A2A4}" type="slidenum">
              <a:rPr lang="en-US" smtClean="0"/>
              <a:t>5</a:t>
            </a:fld>
            <a:endParaRPr lang="en-US"/>
          </a:p>
        </p:txBody>
      </p:sp>
    </p:spTree>
    <p:extLst>
      <p:ext uri="{BB962C8B-B14F-4D97-AF65-F5344CB8AC3E}">
        <p14:creationId xmlns:p14="http://schemas.microsoft.com/office/powerpoint/2010/main" val="17543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RMSE was noted as 0.0807, which shows that the predictions made are closer to the actual value on average. The R^2 was noted as 0.9183, meaning that more variance in the target variable can be explained than ever before. Lastly, the lower MAE further reflects improved model accuracy. These findings indicate strong </a:t>
            </a:r>
            <a:r>
              <a:rPr lang="en-US" sz="1200" kern="1200" dirty="0" err="1">
                <a:solidFill>
                  <a:schemeClr val="tx1"/>
                </a:solidFill>
                <a:effectLst/>
                <a:latin typeface="+mn-lt"/>
                <a:ea typeface="+mn-ea"/>
                <a:cs typeface="+mn-cs"/>
              </a:rPr>
              <a:t>generalisation</a:t>
            </a:r>
            <a:r>
              <a:rPr lang="en-US" sz="1200" kern="1200" dirty="0">
                <a:solidFill>
                  <a:schemeClr val="tx1"/>
                </a:solidFill>
                <a:effectLst/>
                <a:latin typeface="+mn-lt"/>
                <a:ea typeface="+mn-ea"/>
                <a:cs typeface="+mn-cs"/>
              </a:rPr>
              <a:t> performance and a reduced prediction error. </a:t>
            </a:r>
            <a:endParaRPr lang="en-US" dirty="0"/>
          </a:p>
          <a:p>
            <a:endParaRPr lang="en-US" dirty="0"/>
          </a:p>
        </p:txBody>
      </p:sp>
      <p:sp>
        <p:nvSpPr>
          <p:cNvPr id="4" name="Slide Number Placeholder 3"/>
          <p:cNvSpPr>
            <a:spLocks noGrp="1"/>
          </p:cNvSpPr>
          <p:nvPr>
            <p:ph type="sldNum" sz="quarter" idx="5"/>
          </p:nvPr>
        </p:nvSpPr>
        <p:spPr/>
        <p:txBody>
          <a:bodyPr/>
          <a:lstStyle/>
          <a:p>
            <a:fld id="{F3CD876B-E49B-904F-BC4E-D61DC9A5A2A4}" type="slidenum">
              <a:rPr lang="en-US" smtClean="0"/>
              <a:t>9</a:t>
            </a:fld>
            <a:endParaRPr lang="en-US"/>
          </a:p>
        </p:txBody>
      </p:sp>
    </p:spTree>
    <p:extLst>
      <p:ext uri="{BB962C8B-B14F-4D97-AF65-F5344CB8AC3E}">
        <p14:creationId xmlns:p14="http://schemas.microsoft.com/office/powerpoint/2010/main" val="353250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1580706-4D21-3D43-A458-4358C669D885}"/>
              </a:ext>
            </a:extLst>
          </p:cNvPr>
          <p:cNvSpPr>
            <a:spLocks noGrp="1"/>
          </p:cNvSpPr>
          <p:nvPr>
            <p:ph sz="half" idx="1"/>
          </p:nvPr>
        </p:nvSpPr>
        <p:spPr>
          <a:xfrm>
            <a:off x="790145" y="1742706"/>
            <a:ext cx="10611710" cy="4351338"/>
          </a:xfrm>
          <a:prstGeom prst="rect">
            <a:avLst/>
          </a:prstGeom>
        </p:spPr>
        <p:txBody>
          <a:bodyPr>
            <a:noAutofit/>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36E20AB0-DBFC-F547-85C8-AA41D2151540}"/>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10583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D446C-DC3E-CF47-9E0D-447DB7A9FC59}"/>
              </a:ext>
            </a:extLst>
          </p:cNvPr>
          <p:cNvSpPr>
            <a:spLocks noGrp="1"/>
          </p:cNvSpPr>
          <p:nvPr>
            <p:ph sz="half" idx="1"/>
          </p:nvPr>
        </p:nvSpPr>
        <p:spPr>
          <a:xfrm>
            <a:off x="79014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33F37E0-A66F-7748-8582-A842FA713E58}"/>
              </a:ext>
            </a:extLst>
          </p:cNvPr>
          <p:cNvSpPr>
            <a:spLocks noGrp="1"/>
          </p:cNvSpPr>
          <p:nvPr>
            <p:ph sz="half" idx="2"/>
          </p:nvPr>
        </p:nvSpPr>
        <p:spPr>
          <a:xfrm>
            <a:off x="622025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02FFE520-52AD-944D-8301-7257F367A0D9}"/>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05287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1580706-4D21-3D43-A458-4358C669D885}"/>
              </a:ext>
            </a:extLst>
          </p:cNvPr>
          <p:cNvSpPr>
            <a:spLocks noGrp="1"/>
          </p:cNvSpPr>
          <p:nvPr>
            <p:ph sz="half" idx="1"/>
          </p:nvPr>
        </p:nvSpPr>
        <p:spPr>
          <a:xfrm>
            <a:off x="790145" y="1742706"/>
            <a:ext cx="10611710" cy="4351338"/>
          </a:xfrm>
          <a:prstGeom prst="rect">
            <a:avLst/>
          </a:prstGeom>
        </p:spPr>
        <p:txBody>
          <a:bodyPr>
            <a:noAutofit/>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36E20AB0-DBFC-F547-85C8-AA41D2151540}"/>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43437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D446C-DC3E-CF47-9E0D-447DB7A9FC59}"/>
              </a:ext>
            </a:extLst>
          </p:cNvPr>
          <p:cNvSpPr>
            <a:spLocks noGrp="1"/>
          </p:cNvSpPr>
          <p:nvPr>
            <p:ph sz="half" idx="1"/>
          </p:nvPr>
        </p:nvSpPr>
        <p:spPr>
          <a:xfrm>
            <a:off x="79014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33F37E0-A66F-7748-8582-A842FA713E58}"/>
              </a:ext>
            </a:extLst>
          </p:cNvPr>
          <p:cNvSpPr>
            <a:spLocks noGrp="1"/>
          </p:cNvSpPr>
          <p:nvPr>
            <p:ph sz="half" idx="2"/>
          </p:nvPr>
        </p:nvSpPr>
        <p:spPr>
          <a:xfrm>
            <a:off x="622025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02FFE520-52AD-944D-8301-7257F367A0D9}"/>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537089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714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DD3BA1-8FCF-584D-BAAC-570FEFB499A5}"/>
              </a:ext>
            </a:extLst>
          </p:cNvPr>
          <p:cNvSpPr>
            <a:spLocks noGrp="1"/>
          </p:cNvSpPr>
          <p:nvPr>
            <p:ph type="ctrTitle" hasCustomPrompt="1"/>
          </p:nvPr>
        </p:nvSpPr>
        <p:spPr>
          <a:xfrm>
            <a:off x="904238" y="1075190"/>
            <a:ext cx="9763760" cy="1267695"/>
          </a:xfrm>
          <a:prstGeom prst="rect">
            <a:avLst/>
          </a:prstGeom>
        </p:spPr>
        <p:txBody>
          <a:bodyPr anchor="ctr"/>
          <a:lstStyle>
            <a:lvl1pPr algn="l">
              <a:defRPr sz="4000" b="0" i="0">
                <a:solidFill>
                  <a:schemeClr val="accent1"/>
                </a:solidFill>
                <a:latin typeface="DIN Pro Medium" panose="020B0504020101020102" pitchFamily="34" charset="0"/>
                <a:cs typeface="DIN Pro Medium" panose="020B0504020101020102" pitchFamily="34" charset="0"/>
              </a:defRPr>
            </a:lvl1pPr>
          </a:lstStyle>
          <a:p>
            <a:r>
              <a:rPr lang="en-US" dirty="0"/>
              <a:t>CLICK TO EDIT </a:t>
            </a:r>
            <a:br>
              <a:rPr lang="en-US" dirty="0"/>
            </a:br>
            <a:r>
              <a:rPr lang="en-US" dirty="0"/>
              <a:t>MASTER TITLE STYLE</a:t>
            </a:r>
          </a:p>
        </p:txBody>
      </p:sp>
      <p:sp>
        <p:nvSpPr>
          <p:cNvPr id="8" name="Subtitle 2">
            <a:extLst>
              <a:ext uri="{FF2B5EF4-FFF2-40B4-BE49-F238E27FC236}">
                <a16:creationId xmlns:a16="http://schemas.microsoft.com/office/drawing/2014/main" id="{7B7F8257-13A0-EC4A-99F7-A95EB0099EBE}"/>
              </a:ext>
            </a:extLst>
          </p:cNvPr>
          <p:cNvSpPr>
            <a:spLocks noGrp="1"/>
          </p:cNvSpPr>
          <p:nvPr>
            <p:ph type="subTitle" idx="1" hasCustomPrompt="1"/>
          </p:nvPr>
        </p:nvSpPr>
        <p:spPr>
          <a:xfrm>
            <a:off x="6604000" y="2799371"/>
            <a:ext cx="4063998" cy="716969"/>
          </a:xfrm>
          <a:prstGeom prst="rect">
            <a:avLst/>
          </a:prstGeom>
        </p:spPr>
        <p:txBody>
          <a:bodyPr anchor="b"/>
          <a:lstStyle>
            <a:lvl1pPr marL="0" indent="0" algn="l">
              <a:spcBef>
                <a:spcPts val="0"/>
              </a:spcBef>
              <a:buNone/>
              <a:defRPr sz="2400">
                <a:solidFill>
                  <a:schemeClr val="accent1"/>
                </a:solidFill>
                <a:latin typeface="DIN Pro Regular" panose="020B0504020101020102" pitchFamily="34" charset="0"/>
                <a:cs typeface="DIN Pro Regular" panose="020B0504020101020102"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t>
            </a:r>
            <a:br>
              <a:rPr lang="en-US" dirty="0"/>
            </a:br>
            <a:r>
              <a:rPr lang="en-US" dirty="0"/>
              <a:t>MASTER SUBTITLE STYLE</a:t>
            </a:r>
          </a:p>
        </p:txBody>
      </p:sp>
      <p:sp>
        <p:nvSpPr>
          <p:cNvPr id="15" name="Text Placeholder 14">
            <a:extLst>
              <a:ext uri="{FF2B5EF4-FFF2-40B4-BE49-F238E27FC236}">
                <a16:creationId xmlns:a16="http://schemas.microsoft.com/office/drawing/2014/main" id="{F4D51A43-E5E5-7F46-A884-0E43FA795543}"/>
              </a:ext>
            </a:extLst>
          </p:cNvPr>
          <p:cNvSpPr>
            <a:spLocks noGrp="1"/>
          </p:cNvSpPr>
          <p:nvPr>
            <p:ph type="body" sz="quarter" idx="10" hasCustomPrompt="1"/>
          </p:nvPr>
        </p:nvSpPr>
        <p:spPr>
          <a:xfrm>
            <a:off x="6604000" y="3700144"/>
            <a:ext cx="4063998" cy="321014"/>
          </a:xfrm>
          <a:prstGeom prst="rect">
            <a:avLst/>
          </a:prstGeom>
        </p:spPr>
        <p:txBody>
          <a:bodyPr/>
          <a:lstStyle>
            <a:lvl1pPr marL="0" indent="0">
              <a:buFontTx/>
              <a:buNone/>
              <a:defRPr sz="1400">
                <a:solidFill>
                  <a:schemeClr val="accent1"/>
                </a:solidFill>
                <a:latin typeface="DIN Pro Regular" panose="020B0504020101020102" pitchFamily="34" charset="0"/>
                <a:cs typeface="DIN Pro Regular" panose="020B0504020101020102" pitchFamily="34" charset="0"/>
              </a:defRPr>
            </a:lvl1pPr>
          </a:lstStyle>
          <a:p>
            <a:pPr lvl="0"/>
            <a:r>
              <a:rPr lang="en-US" dirty="0"/>
              <a:t>CLICK TO EDIT MASTER DAY, MONTH DATE</a:t>
            </a:r>
          </a:p>
        </p:txBody>
      </p:sp>
    </p:spTree>
    <p:extLst>
      <p:ext uri="{BB962C8B-B14F-4D97-AF65-F5344CB8AC3E}">
        <p14:creationId xmlns:p14="http://schemas.microsoft.com/office/powerpoint/2010/main" val="171714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0A8156-FA4B-464A-B981-A635DE9BB7DA}"/>
              </a:ext>
            </a:extLst>
          </p:cNvPr>
          <p:cNvPicPr>
            <a:picLocks noChangeAspect="1"/>
          </p:cNvPicPr>
          <p:nvPr userDrawn="1"/>
        </p:nvPicPr>
        <p:blipFill>
          <a:blip r:embed="rId2"/>
          <a:stretch>
            <a:fillRect/>
          </a:stretch>
        </p:blipFill>
        <p:spPr>
          <a:xfrm>
            <a:off x="2902273" y="0"/>
            <a:ext cx="8327571" cy="6858000"/>
          </a:xfrm>
          <a:prstGeom prst="rect">
            <a:avLst/>
          </a:prstGeom>
        </p:spPr>
      </p:pic>
      <p:sp>
        <p:nvSpPr>
          <p:cNvPr id="4" name="TextBox 3">
            <a:extLst>
              <a:ext uri="{FF2B5EF4-FFF2-40B4-BE49-F238E27FC236}">
                <a16:creationId xmlns:a16="http://schemas.microsoft.com/office/drawing/2014/main" id="{E5E354C0-AC98-DB47-8632-00278E247A70}"/>
              </a:ext>
            </a:extLst>
          </p:cNvPr>
          <p:cNvSpPr txBox="1"/>
          <p:nvPr userDrawn="1"/>
        </p:nvSpPr>
        <p:spPr>
          <a:xfrm>
            <a:off x="560566" y="957643"/>
            <a:ext cx="2484783" cy="3139321"/>
          </a:xfrm>
          <a:prstGeom prst="rect">
            <a:avLst/>
          </a:prstGeom>
          <a:noFill/>
        </p:spPr>
        <p:txBody>
          <a:bodyPr wrap="square">
            <a:spAutoFit/>
          </a:bodyPr>
          <a:lstStyle/>
          <a:p>
            <a:r>
              <a:rPr lang="en-US" b="0" i="0" u="none" strike="noStrike" dirty="0">
                <a:solidFill>
                  <a:schemeClr val="bg1">
                    <a:lumMod val="65000"/>
                  </a:schemeClr>
                </a:solidFill>
                <a:effectLst/>
                <a:latin typeface="DIN Pro Medium" panose="020B0504020101020102" pitchFamily="34" charset="0"/>
                <a:cs typeface="DIN Pro Medium" panose="020B0504020101020102" pitchFamily="34" charset="0"/>
              </a:rPr>
              <a:t>This PowerPoint template uses official DePaul brand colors. If you’re looking to use additional brand colors, please use the values associated with the color tints listed on this page.</a:t>
            </a:r>
          </a:p>
          <a:p>
            <a:endParaRPr lang="en-US" b="0" i="0" u="none" strike="noStrike" dirty="0">
              <a:solidFill>
                <a:schemeClr val="bg1">
                  <a:lumMod val="65000"/>
                </a:schemeClr>
              </a:solidFill>
              <a:effectLst/>
              <a:latin typeface="DIN Pro Medium" panose="020B0504020101020102" pitchFamily="34" charset="0"/>
              <a:cs typeface="DIN Pro Medium" panose="020B0504020101020102" pitchFamily="34" charset="0"/>
            </a:endParaRPr>
          </a:p>
          <a:p>
            <a:endParaRPr lang="en-US" b="0" i="0" dirty="0">
              <a:solidFill>
                <a:schemeClr val="bg1">
                  <a:lumMod val="65000"/>
                </a:schemeClr>
              </a:solidFill>
              <a:latin typeface="DIN Pro Medium" panose="020B0504020101020102" pitchFamily="34" charset="0"/>
              <a:cs typeface="DIN Pro Medium" panose="020B0504020101020102" pitchFamily="34" charset="0"/>
            </a:endParaRPr>
          </a:p>
        </p:txBody>
      </p:sp>
    </p:spTree>
    <p:extLst>
      <p:ext uri="{BB962C8B-B14F-4D97-AF65-F5344CB8AC3E}">
        <p14:creationId xmlns:p14="http://schemas.microsoft.com/office/powerpoint/2010/main" val="2081285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C5C91C4A-A4EF-EE48-AB90-77F09B8FAF2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52947060"/>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1BCCFBA8-2246-1045-8C99-CDD1C50FBDE4}"/>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9293373"/>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9803B251-E864-D043-9805-4857B3B2225F}"/>
              </a:ext>
            </a:extLst>
          </p:cNvPr>
          <p:cNvPicPr>
            <a:picLocks noChangeAspect="1"/>
          </p:cNvPicPr>
          <p:nvPr userDrawn="1"/>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16559126"/>
      </p:ext>
    </p:extLst>
  </p:cSld>
  <p:clrMap bg1="lt1" tx1="dk1" bg2="lt2" tx2="dk2" accent1="accent1" accent2="accent2" accent3="accent3" accent4="accent4" accent5="accent5" accent6="accent6" hlink="hlink" folHlink="folHlink"/>
  <p:sldLayoutIdLst>
    <p:sldLayoutId id="2147483676" r:id="rId1"/>
    <p:sldLayoutId id="2147483663"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DBC8-A3E1-C649-A484-F12B9240215B}"/>
              </a:ext>
            </a:extLst>
          </p:cNvPr>
          <p:cNvSpPr>
            <a:spLocks noGrp="1"/>
          </p:cNvSpPr>
          <p:nvPr>
            <p:ph type="ctrTitle"/>
          </p:nvPr>
        </p:nvSpPr>
        <p:spPr>
          <a:xfrm>
            <a:off x="898635" y="598940"/>
            <a:ext cx="7950725" cy="1585460"/>
          </a:xfrm>
        </p:spPr>
        <p:txBody>
          <a:bodyPr lIns="91440" tIns="45720" rIns="91440" bIns="45720" anchor="ctr"/>
          <a:lstStyle/>
          <a:p>
            <a:r>
              <a:rPr lang="en-US" sz="4400" b="1" dirty="0">
                <a:latin typeface="Baskerville Old Face"/>
              </a:rPr>
              <a:t>BITCOIN PRICE PEDICTOR</a:t>
            </a:r>
          </a:p>
        </p:txBody>
      </p:sp>
      <p:sp>
        <p:nvSpPr>
          <p:cNvPr id="3" name="Subtitle 2">
            <a:extLst>
              <a:ext uri="{FF2B5EF4-FFF2-40B4-BE49-F238E27FC236}">
                <a16:creationId xmlns:a16="http://schemas.microsoft.com/office/drawing/2014/main" id="{D0063819-BC7B-4240-920C-5888100BF9D5}"/>
              </a:ext>
            </a:extLst>
          </p:cNvPr>
          <p:cNvSpPr>
            <a:spLocks noGrp="1"/>
          </p:cNvSpPr>
          <p:nvPr>
            <p:ph type="subTitle" idx="1"/>
          </p:nvPr>
        </p:nvSpPr>
        <p:spPr>
          <a:xfrm>
            <a:off x="7945120" y="2809531"/>
            <a:ext cx="4063998" cy="716969"/>
          </a:xfrm>
        </p:spPr>
        <p:txBody>
          <a:bodyPr lIns="91440" tIns="45720" rIns="91440" bIns="45720" anchor="b"/>
          <a:lstStyle/>
          <a:p>
            <a:r>
              <a:rPr lang="en-US" b="1" dirty="0">
                <a:latin typeface="Baskerville Old Face"/>
              </a:rPr>
              <a:t>TANISHKA PURWAT</a:t>
            </a:r>
          </a:p>
        </p:txBody>
      </p:sp>
    </p:spTree>
    <p:extLst>
      <p:ext uri="{BB962C8B-B14F-4D97-AF65-F5344CB8AC3E}">
        <p14:creationId xmlns:p14="http://schemas.microsoft.com/office/powerpoint/2010/main" val="13719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ign with a statue in front of a building&#10;&#10;Description automatically generated">
            <a:extLst>
              <a:ext uri="{FF2B5EF4-FFF2-40B4-BE49-F238E27FC236}">
                <a16:creationId xmlns:a16="http://schemas.microsoft.com/office/drawing/2014/main" id="{934A24E5-4ACD-EBF6-7DB4-0E033E4173A5}"/>
              </a:ext>
            </a:extLst>
          </p:cNvPr>
          <p:cNvPicPr>
            <a:picLocks noChangeAspect="1"/>
          </p:cNvPicPr>
          <p:nvPr/>
        </p:nvPicPr>
        <p:blipFill>
          <a:blip r:embed="rId2">
            <a:alphaModFix amt="24000"/>
          </a:blip>
          <a:srcRect l="11409" t="26790" r="773" b="22599"/>
          <a:stretch/>
        </p:blipFill>
        <p:spPr>
          <a:xfrm>
            <a:off x="658170" y="919901"/>
            <a:ext cx="10519081" cy="5195507"/>
          </a:xfrm>
          <a:prstGeom prst="rect">
            <a:avLst/>
          </a:prstGeom>
          <a:effectLst/>
        </p:spPr>
      </p:pic>
      <p:sp>
        <p:nvSpPr>
          <p:cNvPr id="3" name="Title 1">
            <a:extLst>
              <a:ext uri="{FF2B5EF4-FFF2-40B4-BE49-F238E27FC236}">
                <a16:creationId xmlns:a16="http://schemas.microsoft.com/office/drawing/2014/main" id="{AB9A665D-3866-EE35-A09E-53FC75BAB950}"/>
              </a:ext>
            </a:extLst>
          </p:cNvPr>
          <p:cNvSpPr txBox="1">
            <a:spLocks/>
          </p:cNvSpPr>
          <p:nvPr/>
        </p:nvSpPr>
        <p:spPr>
          <a:xfrm>
            <a:off x="3696904" y="-87020"/>
            <a:ext cx="4435363"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COMPARISON</a:t>
            </a:r>
            <a:endParaRPr lang="en-US" sz="3600" b="1" dirty="0">
              <a:latin typeface="Baskerville Old Face"/>
            </a:endParaRPr>
          </a:p>
        </p:txBody>
      </p:sp>
      <p:sp>
        <p:nvSpPr>
          <p:cNvPr id="9" name="Title 1">
            <a:extLst>
              <a:ext uri="{FF2B5EF4-FFF2-40B4-BE49-F238E27FC236}">
                <a16:creationId xmlns:a16="http://schemas.microsoft.com/office/drawing/2014/main" id="{99D66385-7E0F-7386-7A4C-CED023E63189}"/>
              </a:ext>
            </a:extLst>
          </p:cNvPr>
          <p:cNvSpPr txBox="1">
            <a:spLocks/>
          </p:cNvSpPr>
          <p:nvPr/>
        </p:nvSpPr>
        <p:spPr>
          <a:xfrm>
            <a:off x="6468494" y="3534101"/>
            <a:ext cx="4578488" cy="1736791"/>
          </a:xfrm>
          <a:prstGeom prst="rect">
            <a:avLst/>
          </a:prstGeom>
          <a:solidFill>
            <a:srgbClr val="D0CECE">
              <a:alpha val="64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algn="ctr"/>
            <a:endParaRPr lang="en-US" sz="2000" b="1" dirty="0">
              <a:latin typeface="Baskerville Old Face"/>
            </a:endParaRPr>
          </a:p>
          <a:p>
            <a:r>
              <a:rPr lang="en-US" sz="2000" dirty="0">
                <a:latin typeface="Baskerville Old Face"/>
              </a:rPr>
              <a:t>Highlights the superiority of Model 5 in generalizability and real-world forecasting utility compared to the initial Model 1.  </a:t>
            </a:r>
          </a:p>
          <a:p>
            <a:pPr marL="342900" indent="-342900">
              <a:buFont typeface="Courier New"/>
              <a:buChar char="o"/>
            </a:pPr>
            <a:endParaRPr lang="en-US" sz="2000" dirty="0">
              <a:latin typeface="Baskerville Old Face"/>
            </a:endParaRP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graphicFrame>
        <p:nvGraphicFramePr>
          <p:cNvPr id="5" name="Table 4">
            <a:extLst>
              <a:ext uri="{FF2B5EF4-FFF2-40B4-BE49-F238E27FC236}">
                <a16:creationId xmlns:a16="http://schemas.microsoft.com/office/drawing/2014/main" id="{940D521B-6F01-7817-DFAB-525565BE7C50}"/>
              </a:ext>
            </a:extLst>
          </p:cNvPr>
          <p:cNvGraphicFramePr>
            <a:graphicFrameLocks noGrp="1"/>
          </p:cNvGraphicFramePr>
          <p:nvPr>
            <p:extLst>
              <p:ext uri="{D42A27DB-BD31-4B8C-83A1-F6EECF244321}">
                <p14:modId xmlns:p14="http://schemas.microsoft.com/office/powerpoint/2010/main" val="3973037063"/>
              </p:ext>
            </p:extLst>
          </p:nvPr>
        </p:nvGraphicFramePr>
        <p:xfrm>
          <a:off x="772998" y="1027522"/>
          <a:ext cx="5580668" cy="5013159"/>
        </p:xfrm>
        <a:graphic>
          <a:graphicData uri="http://schemas.openxmlformats.org/drawingml/2006/table">
            <a:tbl>
              <a:tblPr firstRow="1" firstCol="1" bandRow="1">
                <a:tableStyleId>{5C22544A-7EE6-4342-B048-85BDC9FD1C3A}</a:tableStyleId>
              </a:tblPr>
              <a:tblGrid>
                <a:gridCol w="1394868">
                  <a:extLst>
                    <a:ext uri="{9D8B030D-6E8A-4147-A177-3AD203B41FA5}">
                      <a16:colId xmlns:a16="http://schemas.microsoft.com/office/drawing/2014/main" val="266386992"/>
                    </a:ext>
                  </a:extLst>
                </a:gridCol>
                <a:gridCol w="1394868">
                  <a:extLst>
                    <a:ext uri="{9D8B030D-6E8A-4147-A177-3AD203B41FA5}">
                      <a16:colId xmlns:a16="http://schemas.microsoft.com/office/drawing/2014/main" val="1450146691"/>
                    </a:ext>
                  </a:extLst>
                </a:gridCol>
                <a:gridCol w="1395466">
                  <a:extLst>
                    <a:ext uri="{9D8B030D-6E8A-4147-A177-3AD203B41FA5}">
                      <a16:colId xmlns:a16="http://schemas.microsoft.com/office/drawing/2014/main" val="1215595117"/>
                    </a:ext>
                  </a:extLst>
                </a:gridCol>
                <a:gridCol w="1395466">
                  <a:extLst>
                    <a:ext uri="{9D8B030D-6E8A-4147-A177-3AD203B41FA5}">
                      <a16:colId xmlns:a16="http://schemas.microsoft.com/office/drawing/2014/main" val="3183797930"/>
                    </a:ext>
                  </a:extLst>
                </a:gridCol>
              </a:tblGrid>
              <a:tr h="604620">
                <a:tc>
                  <a:txBody>
                    <a:bodyPr/>
                    <a:lstStyle/>
                    <a:p>
                      <a:pPr marL="0" marR="0">
                        <a:lnSpc>
                          <a:spcPct val="200000"/>
                        </a:lnSpc>
                        <a:buNone/>
                      </a:pPr>
                      <a:r>
                        <a:rPr lang="en-US" sz="1100" kern="100" dirty="0">
                          <a:effectLst/>
                          <a:latin typeface="Baskerville Old Face" panose="02020602080505020303" pitchFamily="18" charset="77"/>
                        </a:rPr>
                        <a:t>Methodology</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Residual Std. Error</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Adjusted R^2</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Breakpoints (Funding Rate)</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1634544123"/>
                  </a:ext>
                </a:extLst>
              </a:tr>
              <a:tr h="604620">
                <a:tc>
                  <a:txBody>
                    <a:bodyPr/>
                    <a:lstStyle/>
                    <a:p>
                      <a:pPr marL="0" marR="0">
                        <a:lnSpc>
                          <a:spcPct val="200000"/>
                        </a:lnSpc>
                        <a:buNone/>
                      </a:pPr>
                      <a:r>
                        <a:rPr lang="en-US" sz="1100" kern="100" dirty="0">
                          <a:effectLst/>
                          <a:latin typeface="Baskerville Old Face" panose="02020602080505020303" pitchFamily="18" charset="77"/>
                        </a:rPr>
                        <a:t>Model 1: Basic Linear Model</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0.1075</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0.8622</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4237716627"/>
                  </a:ext>
                </a:extLst>
              </a:tr>
              <a:tr h="604620">
                <a:tc>
                  <a:txBody>
                    <a:bodyPr/>
                    <a:lstStyle/>
                    <a:p>
                      <a:pPr marL="0" marR="0">
                        <a:lnSpc>
                          <a:spcPct val="200000"/>
                        </a:lnSpc>
                        <a:buNone/>
                      </a:pPr>
                      <a:r>
                        <a:rPr lang="en-US" sz="1100" kern="100">
                          <a:effectLst/>
                          <a:latin typeface="Baskerville Old Face" panose="02020602080505020303" pitchFamily="18" charset="77"/>
                        </a:rPr>
                        <a:t>Model 2: Segmented Model</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0.099</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0.8832</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0.333, 0.565</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4199065797"/>
                  </a:ext>
                </a:extLst>
              </a:tr>
              <a:tr h="784618">
                <a:tc>
                  <a:txBody>
                    <a:bodyPr/>
                    <a:lstStyle/>
                    <a:p>
                      <a:pPr marL="0" marR="0">
                        <a:lnSpc>
                          <a:spcPct val="200000"/>
                        </a:lnSpc>
                        <a:buNone/>
                      </a:pPr>
                      <a:r>
                        <a:rPr lang="en-US" sz="1100" kern="100">
                          <a:effectLst/>
                          <a:latin typeface="Baskerville Old Face" panose="02020602080505020303" pitchFamily="18" charset="77"/>
                        </a:rPr>
                        <a:t>Model 3: Segmented Cleaned Model</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0.0798</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0.9200</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0.335, 0.562</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3047181535"/>
                  </a:ext>
                </a:extLst>
              </a:tr>
              <a:tr h="1058621">
                <a:tc>
                  <a:txBody>
                    <a:bodyPr/>
                    <a:lstStyle/>
                    <a:p>
                      <a:pPr marL="0" marR="0">
                        <a:lnSpc>
                          <a:spcPct val="200000"/>
                        </a:lnSpc>
                        <a:buNone/>
                      </a:pPr>
                      <a:r>
                        <a:rPr lang="en-US" sz="1100" kern="100">
                          <a:effectLst/>
                          <a:latin typeface="Baskerville Old Face" panose="02020602080505020303" pitchFamily="18" charset="77"/>
                        </a:rPr>
                        <a:t>Model 4: Segmented Model with Interaction Terms</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0.0711</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0.9366</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0.328, 0.560</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2228652198"/>
                  </a:ext>
                </a:extLst>
              </a:tr>
              <a:tr h="1253479">
                <a:tc>
                  <a:txBody>
                    <a:bodyPr/>
                    <a:lstStyle/>
                    <a:p>
                      <a:pPr marL="0" marR="0">
                        <a:lnSpc>
                          <a:spcPct val="200000"/>
                        </a:lnSpc>
                        <a:buNone/>
                      </a:pPr>
                      <a:r>
                        <a:rPr lang="en-US" sz="1100" kern="100">
                          <a:effectLst/>
                          <a:latin typeface="Baskerville Old Face" panose="02020602080505020303" pitchFamily="18" charset="77"/>
                        </a:rPr>
                        <a:t>Model 5: Segmented Model with Interaction and Non-Linear Terms</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a:effectLst/>
                          <a:latin typeface="Baskerville Old Face" panose="02020602080505020303" pitchFamily="18" charset="77"/>
                        </a:rPr>
                        <a:t>0.0682</a:t>
                      </a:r>
                      <a:endParaRPr lang="en-US" sz="11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0.9416</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tc>
                  <a:txBody>
                    <a:bodyPr/>
                    <a:lstStyle/>
                    <a:p>
                      <a:pPr marL="0" marR="0">
                        <a:lnSpc>
                          <a:spcPct val="200000"/>
                        </a:lnSpc>
                        <a:buNone/>
                      </a:pPr>
                      <a:r>
                        <a:rPr lang="en-US" sz="1100" kern="100" dirty="0">
                          <a:effectLst/>
                          <a:latin typeface="Baskerville Old Face" panose="02020602080505020303" pitchFamily="18" charset="77"/>
                        </a:rPr>
                        <a:t>0.276, 0.278</a:t>
                      </a:r>
                      <a:endParaRPr lang="en-US" sz="11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57919" marR="57919" marT="0" marB="0"/>
                </a:tc>
                <a:extLst>
                  <a:ext uri="{0D108BD9-81ED-4DB2-BD59-A6C34878D82A}">
                    <a16:rowId xmlns:a16="http://schemas.microsoft.com/office/drawing/2014/main" val="2291077863"/>
                  </a:ext>
                </a:extLst>
              </a:tr>
            </a:tbl>
          </a:graphicData>
        </a:graphic>
      </p:graphicFrame>
      <p:graphicFrame>
        <p:nvGraphicFramePr>
          <p:cNvPr id="10" name="Table 9">
            <a:extLst>
              <a:ext uri="{FF2B5EF4-FFF2-40B4-BE49-F238E27FC236}">
                <a16:creationId xmlns:a16="http://schemas.microsoft.com/office/drawing/2014/main" id="{A76C5930-DCFE-C31C-9399-BEFE5B34A776}"/>
              </a:ext>
            </a:extLst>
          </p:cNvPr>
          <p:cNvGraphicFramePr>
            <a:graphicFrameLocks noGrp="1"/>
          </p:cNvGraphicFramePr>
          <p:nvPr>
            <p:extLst>
              <p:ext uri="{D42A27DB-BD31-4B8C-83A1-F6EECF244321}">
                <p14:modId xmlns:p14="http://schemas.microsoft.com/office/powerpoint/2010/main" val="414587335"/>
              </p:ext>
            </p:extLst>
          </p:nvPr>
        </p:nvGraphicFramePr>
        <p:xfrm>
          <a:off x="6468494" y="2063638"/>
          <a:ext cx="4578488" cy="1267696"/>
        </p:xfrm>
        <a:graphic>
          <a:graphicData uri="http://schemas.openxmlformats.org/drawingml/2006/table">
            <a:tbl>
              <a:tblPr firstRow="1" firstCol="1" bandRow="1">
                <a:tableStyleId>{5C22544A-7EE6-4342-B048-85BDC9FD1C3A}</a:tableStyleId>
              </a:tblPr>
              <a:tblGrid>
                <a:gridCol w="1525836">
                  <a:extLst>
                    <a:ext uri="{9D8B030D-6E8A-4147-A177-3AD203B41FA5}">
                      <a16:colId xmlns:a16="http://schemas.microsoft.com/office/drawing/2014/main" val="3737977888"/>
                    </a:ext>
                  </a:extLst>
                </a:gridCol>
                <a:gridCol w="1526326">
                  <a:extLst>
                    <a:ext uri="{9D8B030D-6E8A-4147-A177-3AD203B41FA5}">
                      <a16:colId xmlns:a16="http://schemas.microsoft.com/office/drawing/2014/main" val="2179257502"/>
                    </a:ext>
                  </a:extLst>
                </a:gridCol>
                <a:gridCol w="1526326">
                  <a:extLst>
                    <a:ext uri="{9D8B030D-6E8A-4147-A177-3AD203B41FA5}">
                      <a16:colId xmlns:a16="http://schemas.microsoft.com/office/drawing/2014/main" val="2231931406"/>
                    </a:ext>
                  </a:extLst>
                </a:gridCol>
              </a:tblGrid>
              <a:tr h="316924">
                <a:tc>
                  <a:txBody>
                    <a:bodyPr/>
                    <a:lstStyle/>
                    <a:p>
                      <a:pPr marL="0" marR="0">
                        <a:lnSpc>
                          <a:spcPct val="200000"/>
                        </a:lnSpc>
                        <a:buNone/>
                      </a:pPr>
                      <a:r>
                        <a:rPr lang="en-US" sz="1200" kern="100" dirty="0">
                          <a:effectLst/>
                          <a:latin typeface="Baskerville Old Face" panose="02020602080505020303" pitchFamily="18" charset="77"/>
                        </a:rPr>
                        <a:t>Metric</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dirty="0">
                          <a:effectLst/>
                          <a:latin typeface="Baskerville Old Face" panose="02020602080505020303" pitchFamily="18" charset="77"/>
                        </a:rPr>
                        <a:t>Model 1</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a:effectLst/>
                          <a:latin typeface="Baskerville Old Face" panose="02020602080505020303" pitchFamily="18" charset="77"/>
                        </a:rPr>
                        <a:t>Model 5</a:t>
                      </a:r>
                      <a:endParaRPr lang="en-US" sz="12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0970449"/>
                  </a:ext>
                </a:extLst>
              </a:tr>
              <a:tr h="316924">
                <a:tc>
                  <a:txBody>
                    <a:bodyPr/>
                    <a:lstStyle/>
                    <a:p>
                      <a:pPr marL="0" marR="0">
                        <a:lnSpc>
                          <a:spcPct val="200000"/>
                        </a:lnSpc>
                        <a:buNone/>
                      </a:pPr>
                      <a:r>
                        <a:rPr lang="en-US" sz="1200" kern="100" dirty="0">
                          <a:effectLst/>
                          <a:latin typeface="Baskerville Old Face" panose="02020602080505020303" pitchFamily="18" charset="77"/>
                        </a:rPr>
                        <a:t>RMSE</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a:effectLst/>
                          <a:latin typeface="Baskerville Old Face" panose="02020602080505020303" pitchFamily="18" charset="77"/>
                        </a:rPr>
                        <a:t>0.1081</a:t>
                      </a:r>
                      <a:endParaRPr lang="en-US" sz="12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a:effectLst/>
                          <a:latin typeface="Baskerville Old Face" panose="02020602080505020303" pitchFamily="18" charset="77"/>
                        </a:rPr>
                        <a:t>0.0807</a:t>
                      </a:r>
                      <a:endParaRPr lang="en-US" sz="12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5232273"/>
                  </a:ext>
                </a:extLst>
              </a:tr>
              <a:tr h="316924">
                <a:tc>
                  <a:txBody>
                    <a:bodyPr/>
                    <a:lstStyle/>
                    <a:p>
                      <a:pPr marL="0" marR="0">
                        <a:lnSpc>
                          <a:spcPct val="200000"/>
                        </a:lnSpc>
                        <a:buNone/>
                      </a:pPr>
                      <a:r>
                        <a:rPr lang="en-US" sz="1200" kern="100" dirty="0">
                          <a:effectLst/>
                          <a:latin typeface="Baskerville Old Face" panose="02020602080505020303" pitchFamily="18" charset="77"/>
                        </a:rPr>
                        <a:t>R^2</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dirty="0">
                          <a:effectLst/>
                          <a:latin typeface="Baskerville Old Face" panose="02020602080505020303" pitchFamily="18" charset="77"/>
                        </a:rPr>
                        <a:t>0.8608</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a:effectLst/>
                          <a:latin typeface="Baskerville Old Face" panose="02020602080505020303" pitchFamily="18" charset="77"/>
                        </a:rPr>
                        <a:t>0.9183</a:t>
                      </a:r>
                      <a:endParaRPr lang="en-US" sz="12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4471905"/>
                  </a:ext>
                </a:extLst>
              </a:tr>
              <a:tr h="316924">
                <a:tc>
                  <a:txBody>
                    <a:bodyPr/>
                    <a:lstStyle/>
                    <a:p>
                      <a:pPr marL="0" marR="0">
                        <a:lnSpc>
                          <a:spcPct val="200000"/>
                        </a:lnSpc>
                        <a:buNone/>
                      </a:pPr>
                      <a:r>
                        <a:rPr lang="en-US" sz="1200" kern="100">
                          <a:effectLst/>
                          <a:latin typeface="Baskerville Old Face" panose="02020602080505020303" pitchFamily="18" charset="77"/>
                        </a:rPr>
                        <a:t>MAE</a:t>
                      </a:r>
                      <a:endParaRPr lang="en-US" sz="1200" kern="10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dirty="0">
                          <a:effectLst/>
                          <a:latin typeface="Baskerville Old Face" panose="02020602080505020303" pitchFamily="18" charset="77"/>
                        </a:rPr>
                        <a:t>0.0854</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buNone/>
                      </a:pPr>
                      <a:r>
                        <a:rPr lang="en-US" sz="1200" kern="100" dirty="0">
                          <a:effectLst/>
                          <a:latin typeface="Baskerville Old Face" panose="02020602080505020303" pitchFamily="18" charset="77"/>
                        </a:rPr>
                        <a:t>0.0613</a:t>
                      </a:r>
                      <a:endParaRPr lang="en-US" sz="1200" kern="100" dirty="0">
                        <a:effectLst/>
                        <a:latin typeface="Baskerville Old Face" panose="02020602080505020303" pitchFamily="18" charset="77"/>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4996350"/>
                  </a:ext>
                </a:extLst>
              </a:tr>
            </a:tbl>
          </a:graphicData>
        </a:graphic>
      </p:graphicFrame>
    </p:spTree>
    <p:extLst>
      <p:ext uri="{BB962C8B-B14F-4D97-AF65-F5344CB8AC3E}">
        <p14:creationId xmlns:p14="http://schemas.microsoft.com/office/powerpoint/2010/main" val="111852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D6693-2E70-16D0-EAB2-7D8B4501E36F}"/>
            </a:ext>
          </a:extLst>
        </p:cNvPr>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A60FFD6D-3B30-B41C-2734-11FBED071BB4}"/>
              </a:ext>
            </a:extLst>
          </p:cNvPr>
          <p:cNvPicPr>
            <a:picLocks noChangeAspect="1"/>
          </p:cNvPicPr>
          <p:nvPr/>
        </p:nvPicPr>
        <p:blipFill>
          <a:blip r:embed="rId2">
            <a:alphaModFix amt="38000"/>
          </a:blip>
          <a:stretch>
            <a:fillRect/>
          </a:stretch>
        </p:blipFill>
        <p:spPr>
          <a:xfrm>
            <a:off x="0" y="-4127548"/>
            <a:ext cx="12202160" cy="10426608"/>
          </a:xfrm>
          <a:prstGeom prst="rect">
            <a:avLst/>
          </a:prstGeom>
        </p:spPr>
      </p:pic>
      <p:sp>
        <p:nvSpPr>
          <p:cNvPr id="23" name="Title 1">
            <a:extLst>
              <a:ext uri="{FF2B5EF4-FFF2-40B4-BE49-F238E27FC236}">
                <a16:creationId xmlns:a16="http://schemas.microsoft.com/office/drawing/2014/main" id="{D91530E7-65B6-6C21-CA8E-FC30A8044E8F}"/>
              </a:ext>
            </a:extLst>
          </p:cNvPr>
          <p:cNvSpPr txBox="1">
            <a:spLocks/>
          </p:cNvSpPr>
          <p:nvPr/>
        </p:nvSpPr>
        <p:spPr>
          <a:xfrm>
            <a:off x="8267100" y="3747428"/>
            <a:ext cx="3703296" cy="354142"/>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1800" b="1" dirty="0">
                <a:latin typeface="Baskerville Old Face"/>
              </a:rPr>
              <a:t>RESIDUAL ANALYSIS</a:t>
            </a:r>
            <a:endParaRPr lang="en-US" sz="1800" dirty="0">
              <a:solidFill>
                <a:srgbClr val="000000"/>
              </a:solidFill>
              <a:latin typeface="Baskerville Old Face"/>
              <a:cs typeface="Arial"/>
            </a:endParaRPr>
          </a:p>
        </p:txBody>
      </p:sp>
      <p:sp>
        <p:nvSpPr>
          <p:cNvPr id="3" name="Title 1">
            <a:extLst>
              <a:ext uri="{FF2B5EF4-FFF2-40B4-BE49-F238E27FC236}">
                <a16:creationId xmlns:a16="http://schemas.microsoft.com/office/drawing/2014/main" id="{45E71337-1A5E-42E6-5434-83E05189D1F6}"/>
              </a:ext>
            </a:extLst>
          </p:cNvPr>
          <p:cNvSpPr txBox="1">
            <a:spLocks/>
          </p:cNvSpPr>
          <p:nvPr/>
        </p:nvSpPr>
        <p:spPr>
          <a:xfrm>
            <a:off x="8235330" y="4224019"/>
            <a:ext cx="3703296"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1800" dirty="0">
                <a:solidFill>
                  <a:srgbClr val="006924"/>
                </a:solidFill>
                <a:latin typeface="Baskerville Old Face"/>
              </a:rPr>
              <a:t>Does not violate the linear model assumptions. </a:t>
            </a:r>
          </a:p>
          <a:p>
            <a:pPr marL="342900" indent="-342900">
              <a:buFont typeface="Courier New" panose="02070309020205020404" pitchFamily="49" charset="0"/>
              <a:buChar char="o"/>
            </a:pPr>
            <a:r>
              <a:rPr lang="en-US" sz="1800" dirty="0">
                <a:latin typeface="Baskerville Old Face"/>
              </a:rPr>
              <a:t>Improvement in heteroscedasticity</a:t>
            </a:r>
          </a:p>
          <a:p>
            <a:pPr marL="342900" indent="-342900">
              <a:buFont typeface="Courier New" panose="02070309020205020404" pitchFamily="49" charset="0"/>
              <a:buChar char="o"/>
            </a:pPr>
            <a:r>
              <a:rPr lang="en-US" sz="1800" dirty="0">
                <a:latin typeface="Baskerville Old Face"/>
              </a:rPr>
              <a:t>Improvement in Non-linearity </a:t>
            </a:r>
          </a:p>
          <a:p>
            <a:pPr marL="342900" indent="-342900">
              <a:buFont typeface="Courier New" panose="02070309020205020404" pitchFamily="49" charset="0"/>
              <a:buChar char="o"/>
            </a:pPr>
            <a:r>
              <a:rPr lang="en-US" sz="1800" dirty="0">
                <a:latin typeface="Baskerville Old Face"/>
              </a:rPr>
              <a:t>Major Outliers deleted</a:t>
            </a:r>
            <a:endParaRPr lang="en-US" sz="1800" dirty="0"/>
          </a:p>
        </p:txBody>
      </p:sp>
      <p:pic>
        <p:nvPicPr>
          <p:cNvPr id="2" name="Picture 1" descr="A graph with a line&#10;&#10;AI-generated content may be incorrect.">
            <a:extLst>
              <a:ext uri="{FF2B5EF4-FFF2-40B4-BE49-F238E27FC236}">
                <a16:creationId xmlns:a16="http://schemas.microsoft.com/office/drawing/2014/main" id="{39836A31-2FEE-8142-CFC6-FCBEF5301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080" y="3155183"/>
            <a:ext cx="3945095" cy="2890475"/>
          </a:xfrm>
          <a:prstGeom prst="rect">
            <a:avLst/>
          </a:prstGeom>
        </p:spPr>
      </p:pic>
      <p:pic>
        <p:nvPicPr>
          <p:cNvPr id="7" name="Picture 6" descr="A graph with a line&#10;&#10;AI-generated content may be incorrect.">
            <a:extLst>
              <a:ext uri="{FF2B5EF4-FFF2-40B4-BE49-F238E27FC236}">
                <a16:creationId xmlns:a16="http://schemas.microsoft.com/office/drawing/2014/main" id="{A3C0455B-CDA4-0679-3015-29F2BEB65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287" y="3197631"/>
            <a:ext cx="3770722" cy="2848027"/>
          </a:xfrm>
          <a:prstGeom prst="rect">
            <a:avLst/>
          </a:prstGeom>
        </p:spPr>
      </p:pic>
      <p:pic>
        <p:nvPicPr>
          <p:cNvPr id="8" name="Picture 7">
            <a:extLst>
              <a:ext uri="{FF2B5EF4-FFF2-40B4-BE49-F238E27FC236}">
                <a16:creationId xmlns:a16="http://schemas.microsoft.com/office/drawing/2014/main" id="{5733FD47-B7E2-7278-8357-0233CC5D95FB}"/>
              </a:ext>
            </a:extLst>
          </p:cNvPr>
          <p:cNvPicPr>
            <a:picLocks noChangeAspect="1"/>
          </p:cNvPicPr>
          <p:nvPr/>
        </p:nvPicPr>
        <p:blipFill>
          <a:blip r:embed="rId5"/>
          <a:stretch>
            <a:fillRect/>
          </a:stretch>
        </p:blipFill>
        <p:spPr>
          <a:xfrm>
            <a:off x="4113080" y="246247"/>
            <a:ext cx="3965839" cy="2848027"/>
          </a:xfrm>
          <a:prstGeom prst="rect">
            <a:avLst/>
          </a:prstGeom>
        </p:spPr>
      </p:pic>
      <p:pic>
        <p:nvPicPr>
          <p:cNvPr id="9" name="Picture 8" descr="A graph of a graph showing a line&#10;&#10;AI-generated content may be incorrect.">
            <a:extLst>
              <a:ext uri="{FF2B5EF4-FFF2-40B4-BE49-F238E27FC236}">
                <a16:creationId xmlns:a16="http://schemas.microsoft.com/office/drawing/2014/main" id="{746DFCE7-F544-EBA2-66FE-C67F4FC37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1323" y="246247"/>
            <a:ext cx="3834849" cy="2848027"/>
          </a:xfrm>
          <a:prstGeom prst="rect">
            <a:avLst/>
          </a:prstGeom>
        </p:spPr>
      </p:pic>
      <p:pic>
        <p:nvPicPr>
          <p:cNvPr id="11" name="Picture 10">
            <a:extLst>
              <a:ext uri="{FF2B5EF4-FFF2-40B4-BE49-F238E27FC236}">
                <a16:creationId xmlns:a16="http://schemas.microsoft.com/office/drawing/2014/main" id="{EF5A0B76-DAF5-0163-A167-7D23D4937ABB}"/>
              </a:ext>
            </a:extLst>
          </p:cNvPr>
          <p:cNvPicPr>
            <a:picLocks noChangeAspect="1"/>
          </p:cNvPicPr>
          <p:nvPr/>
        </p:nvPicPr>
        <p:blipFill>
          <a:blip r:embed="rId7"/>
          <a:stretch>
            <a:fillRect/>
          </a:stretch>
        </p:blipFill>
        <p:spPr>
          <a:xfrm>
            <a:off x="219954" y="293797"/>
            <a:ext cx="3770722" cy="2800478"/>
          </a:xfrm>
          <a:prstGeom prst="rect">
            <a:avLst/>
          </a:prstGeom>
        </p:spPr>
      </p:pic>
    </p:spTree>
    <p:extLst>
      <p:ext uri="{BB962C8B-B14F-4D97-AF65-F5344CB8AC3E}">
        <p14:creationId xmlns:p14="http://schemas.microsoft.com/office/powerpoint/2010/main" val="248032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a body of water&#10;&#10;Description automatically generated">
            <a:extLst>
              <a:ext uri="{FF2B5EF4-FFF2-40B4-BE49-F238E27FC236}">
                <a16:creationId xmlns:a16="http://schemas.microsoft.com/office/drawing/2014/main" id="{37AE2492-9A23-F98B-45D1-BAC5CEF21B7D}"/>
              </a:ext>
            </a:extLst>
          </p:cNvPr>
          <p:cNvPicPr>
            <a:picLocks noChangeAspect="1"/>
          </p:cNvPicPr>
          <p:nvPr/>
        </p:nvPicPr>
        <p:blipFill>
          <a:blip r:embed="rId2">
            <a:alphaModFix amt="30000"/>
          </a:blip>
          <a:srcRect r="46783"/>
          <a:stretch/>
        </p:blipFill>
        <p:spPr>
          <a:xfrm>
            <a:off x="87924" y="1323147"/>
            <a:ext cx="3712033" cy="2942895"/>
          </a:xfrm>
          <a:prstGeom prst="rect">
            <a:avLst/>
          </a:prstGeom>
        </p:spPr>
      </p:pic>
      <p:cxnSp>
        <p:nvCxnSpPr>
          <p:cNvPr id="7" name="Straight Arrow Connector 6">
            <a:extLst>
              <a:ext uri="{FF2B5EF4-FFF2-40B4-BE49-F238E27FC236}">
                <a16:creationId xmlns:a16="http://schemas.microsoft.com/office/drawing/2014/main" id="{739CFFD9-749F-5AA8-C0A3-125E0959F369}"/>
              </a:ext>
            </a:extLst>
          </p:cNvPr>
          <p:cNvCxnSpPr>
            <a:cxnSpLocks/>
          </p:cNvCxnSpPr>
          <p:nvPr/>
        </p:nvCxnSpPr>
        <p:spPr>
          <a:xfrm>
            <a:off x="3964251" y="1411122"/>
            <a:ext cx="0" cy="2664510"/>
          </a:xfrm>
          <a:prstGeom prst="straightConnector1">
            <a:avLst/>
          </a:prstGeom>
          <a:ln>
            <a:prstDash val="sysDot"/>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98EE5ECA-F335-2BCD-9145-DA19EA4C598B}"/>
              </a:ext>
            </a:extLst>
          </p:cNvPr>
          <p:cNvCxnSpPr>
            <a:cxnSpLocks/>
          </p:cNvCxnSpPr>
          <p:nvPr/>
        </p:nvCxnSpPr>
        <p:spPr>
          <a:xfrm>
            <a:off x="8086965" y="1469299"/>
            <a:ext cx="0" cy="2660572"/>
          </a:xfrm>
          <a:prstGeom prst="straightConnector1">
            <a:avLst/>
          </a:prstGeom>
          <a:ln>
            <a:prstDash val="sysDot"/>
          </a:ln>
        </p:spPr>
        <p:style>
          <a:lnRef idx="3">
            <a:schemeClr val="accent3"/>
          </a:lnRef>
          <a:fillRef idx="0">
            <a:schemeClr val="accent3"/>
          </a:fillRef>
          <a:effectRef idx="2">
            <a:schemeClr val="accent3"/>
          </a:effectRef>
          <a:fontRef idx="minor">
            <a:schemeClr val="tx1"/>
          </a:fontRef>
        </p:style>
      </p:cxnSp>
      <p:sp>
        <p:nvSpPr>
          <p:cNvPr id="10" name="Title 1">
            <a:extLst>
              <a:ext uri="{FF2B5EF4-FFF2-40B4-BE49-F238E27FC236}">
                <a16:creationId xmlns:a16="http://schemas.microsoft.com/office/drawing/2014/main" id="{4AA57648-09A1-F9C2-5360-06EA65DF1DDF}"/>
              </a:ext>
            </a:extLst>
          </p:cNvPr>
          <p:cNvSpPr txBox="1">
            <a:spLocks/>
          </p:cNvSpPr>
          <p:nvPr/>
        </p:nvSpPr>
        <p:spPr>
          <a:xfrm>
            <a:off x="2063849" y="291191"/>
            <a:ext cx="7561219"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DISCUSSION AND CONCLUSION</a:t>
            </a:r>
            <a:endParaRPr lang="en-US" sz="3600" b="1" dirty="0">
              <a:latin typeface="Baskerville Old Face"/>
            </a:endParaRPr>
          </a:p>
        </p:txBody>
      </p:sp>
      <p:sp>
        <p:nvSpPr>
          <p:cNvPr id="12" name="Title 1">
            <a:extLst>
              <a:ext uri="{FF2B5EF4-FFF2-40B4-BE49-F238E27FC236}">
                <a16:creationId xmlns:a16="http://schemas.microsoft.com/office/drawing/2014/main" id="{DAC94293-5F2E-1F3C-0EE0-2143F3A31EE0}"/>
              </a:ext>
            </a:extLst>
          </p:cNvPr>
          <p:cNvSpPr txBox="1">
            <a:spLocks/>
          </p:cNvSpPr>
          <p:nvPr/>
        </p:nvSpPr>
        <p:spPr>
          <a:xfrm>
            <a:off x="326974" y="4215057"/>
            <a:ext cx="3233932" cy="2044101"/>
          </a:xfrm>
          <a:prstGeom prst="rect">
            <a:avLst/>
          </a:prstGeom>
          <a:no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GRAPH 1</a:t>
            </a:r>
          </a:p>
          <a:p>
            <a:pPr marL="342900" indent="-342900" algn="ctr">
              <a:buFont typeface="Courier New"/>
              <a:buChar char="o"/>
            </a:pPr>
            <a:r>
              <a:rPr lang="en-US" sz="2000" dirty="0">
                <a:latin typeface="Baskerville Old Face"/>
              </a:rPr>
              <a:t>BTC closing time </a:t>
            </a:r>
            <a:r>
              <a:rPr lang="en-US" sz="2000" dirty="0" err="1">
                <a:latin typeface="Baskerville Old Face"/>
              </a:rPr>
              <a:t>normalised</a:t>
            </a:r>
            <a:endParaRPr lang="en-US" sz="2000" dirty="0">
              <a:latin typeface="Baskerville Old Face"/>
            </a:endParaRPr>
          </a:p>
          <a:p>
            <a:pPr algn="ctr"/>
            <a:endParaRPr lang="en-US" sz="2000" dirty="0">
              <a:latin typeface="Baskerville Old Face"/>
            </a:endParaRPr>
          </a:p>
        </p:txBody>
      </p:sp>
      <p:sp>
        <p:nvSpPr>
          <p:cNvPr id="2" name="Title 1">
            <a:extLst>
              <a:ext uri="{FF2B5EF4-FFF2-40B4-BE49-F238E27FC236}">
                <a16:creationId xmlns:a16="http://schemas.microsoft.com/office/drawing/2014/main" id="{7BD5B41E-1C3B-3395-C19D-3307749F3CD6}"/>
              </a:ext>
            </a:extLst>
          </p:cNvPr>
          <p:cNvSpPr txBox="1">
            <a:spLocks/>
          </p:cNvSpPr>
          <p:nvPr/>
        </p:nvSpPr>
        <p:spPr>
          <a:xfrm>
            <a:off x="4404475" y="4522708"/>
            <a:ext cx="3233932" cy="2044101"/>
          </a:xfrm>
          <a:prstGeom prst="rect">
            <a:avLst/>
          </a:prstGeom>
          <a:no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GRAPH 2</a:t>
            </a:r>
            <a:endParaRPr lang="en-US" sz="2000" b="1" dirty="0">
              <a:solidFill>
                <a:srgbClr val="0057B7"/>
              </a:solidFill>
              <a:latin typeface="Baskerville Old Face"/>
              <a:cs typeface="Arial"/>
            </a:endParaRPr>
          </a:p>
          <a:p>
            <a:pPr marL="342900" indent="-342900" algn="ctr">
              <a:buFont typeface="Courier New"/>
              <a:buChar char="o"/>
            </a:pPr>
            <a:r>
              <a:rPr lang="en-US" sz="2000" dirty="0">
                <a:solidFill>
                  <a:srgbClr val="0057B7"/>
                </a:solidFill>
                <a:latin typeface="Baskerville Old Face"/>
                <a:cs typeface="Arial"/>
              </a:rPr>
              <a:t>Easier on the eyes</a:t>
            </a:r>
          </a:p>
          <a:p>
            <a:pPr marL="342900" indent="-342900" algn="ctr">
              <a:buFont typeface="Courier New"/>
              <a:buChar char="o"/>
            </a:pPr>
            <a:r>
              <a:rPr lang="en-US" sz="2000" dirty="0">
                <a:solidFill>
                  <a:srgbClr val="0057B7"/>
                </a:solidFill>
                <a:latin typeface="Baskerville Old Face"/>
                <a:cs typeface="Arial"/>
              </a:rPr>
              <a:t>Model </a:t>
            </a:r>
            <a:r>
              <a:rPr lang="en-US" sz="2000" dirty="0" err="1">
                <a:solidFill>
                  <a:srgbClr val="0057B7"/>
                </a:solidFill>
                <a:latin typeface="Baskerville Old Face"/>
                <a:cs typeface="Arial"/>
              </a:rPr>
              <a:t>generalises</a:t>
            </a:r>
            <a:r>
              <a:rPr lang="en-US" sz="2000" dirty="0">
                <a:solidFill>
                  <a:srgbClr val="0057B7"/>
                </a:solidFill>
                <a:latin typeface="Baskerville Old Face"/>
                <a:cs typeface="Arial"/>
              </a:rPr>
              <a:t> data well</a:t>
            </a:r>
          </a:p>
          <a:p>
            <a:pPr marL="342900" indent="-342900" algn="ctr">
              <a:buFont typeface="Courier New"/>
              <a:buChar char="o"/>
            </a:pPr>
            <a:endParaRPr lang="en-US" sz="2000" dirty="0">
              <a:solidFill>
                <a:srgbClr val="0057B7"/>
              </a:solidFill>
              <a:latin typeface="Baskerville Old Face"/>
              <a:cs typeface="Arial"/>
            </a:endParaRPr>
          </a:p>
          <a:p>
            <a:pPr marL="342900" indent="-342900" algn="ctr">
              <a:buFont typeface="Courier New"/>
              <a:buChar char="o"/>
            </a:pPr>
            <a:endParaRPr lang="en-US" sz="2000" dirty="0">
              <a:solidFill>
                <a:srgbClr val="0057B7"/>
              </a:solidFill>
              <a:latin typeface="Baskerville Old Face"/>
              <a:cs typeface="Arial"/>
            </a:endParaRPr>
          </a:p>
          <a:p>
            <a:pPr algn="ctr"/>
            <a:endParaRPr lang="en-US" sz="1100" dirty="0">
              <a:solidFill>
                <a:srgbClr val="000000"/>
              </a:solidFill>
              <a:latin typeface="Arial"/>
              <a:cs typeface="Arial"/>
            </a:endParaRPr>
          </a:p>
        </p:txBody>
      </p:sp>
      <p:sp>
        <p:nvSpPr>
          <p:cNvPr id="15" name="Title 1">
            <a:extLst>
              <a:ext uri="{FF2B5EF4-FFF2-40B4-BE49-F238E27FC236}">
                <a16:creationId xmlns:a16="http://schemas.microsoft.com/office/drawing/2014/main" id="{F2754AD0-0773-5D2E-2591-453D070CCBA3}"/>
              </a:ext>
            </a:extLst>
          </p:cNvPr>
          <p:cNvSpPr txBox="1">
            <a:spLocks/>
          </p:cNvSpPr>
          <p:nvPr/>
        </p:nvSpPr>
        <p:spPr>
          <a:xfrm>
            <a:off x="8481976" y="4382031"/>
            <a:ext cx="3233932" cy="2044101"/>
          </a:xfrm>
          <a:prstGeom prst="rect">
            <a:avLst/>
          </a:prstGeom>
          <a:no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GRAPH 3</a:t>
            </a:r>
            <a:endParaRPr lang="en-US" sz="2000" b="1" dirty="0">
              <a:solidFill>
                <a:srgbClr val="0057B7"/>
              </a:solidFill>
              <a:latin typeface="Baskerville Old Face"/>
              <a:cs typeface="Arial"/>
            </a:endParaRPr>
          </a:p>
          <a:p>
            <a:pPr marL="342900" indent="-342900" algn="ctr">
              <a:buFont typeface="Courier New"/>
              <a:buChar char="o"/>
            </a:pPr>
            <a:r>
              <a:rPr lang="en-US" sz="2000" dirty="0">
                <a:solidFill>
                  <a:srgbClr val="0057B7"/>
                </a:solidFill>
                <a:latin typeface="Baskerville Old Face"/>
                <a:cs typeface="Arial"/>
              </a:rPr>
              <a:t>Adapts well to sharp </a:t>
            </a:r>
            <a:r>
              <a:rPr lang="en-US" sz="2000" dirty="0" err="1">
                <a:solidFill>
                  <a:srgbClr val="0057B7"/>
                </a:solidFill>
                <a:latin typeface="Baskerville Old Face"/>
                <a:cs typeface="Arial"/>
              </a:rPr>
              <a:t>behavioural</a:t>
            </a:r>
            <a:r>
              <a:rPr lang="en-US" sz="2000" dirty="0">
                <a:solidFill>
                  <a:srgbClr val="0057B7"/>
                </a:solidFill>
                <a:latin typeface="Baskerville Old Face"/>
                <a:cs typeface="Arial"/>
              </a:rPr>
              <a:t> shifts in market</a:t>
            </a:r>
          </a:p>
          <a:p>
            <a:pPr marL="342900" indent="-342900" algn="ctr">
              <a:buFont typeface="Courier New"/>
              <a:buChar char="o"/>
            </a:pPr>
            <a:endParaRPr lang="en-US" sz="2000" dirty="0">
              <a:solidFill>
                <a:srgbClr val="0057B7"/>
              </a:solidFill>
              <a:latin typeface="Baskerville Old Face"/>
              <a:cs typeface="Arial"/>
            </a:endParaRPr>
          </a:p>
          <a:p>
            <a:pPr algn="ctr"/>
            <a:endParaRPr lang="en-US" sz="1100" dirty="0">
              <a:solidFill>
                <a:srgbClr val="000000"/>
              </a:solidFill>
              <a:latin typeface="Arial"/>
              <a:cs typeface="Arial"/>
            </a:endParaRPr>
          </a:p>
        </p:txBody>
      </p:sp>
      <p:pic>
        <p:nvPicPr>
          <p:cNvPr id="3" name="Picture 2" descr="A city skyline with a body of water&#10;&#10;Description automatically generated">
            <a:extLst>
              <a:ext uri="{FF2B5EF4-FFF2-40B4-BE49-F238E27FC236}">
                <a16:creationId xmlns:a16="http://schemas.microsoft.com/office/drawing/2014/main" id="{F3412526-B933-3FB2-1D01-D65EFF9C90B0}"/>
              </a:ext>
            </a:extLst>
          </p:cNvPr>
          <p:cNvPicPr>
            <a:picLocks noChangeAspect="1"/>
          </p:cNvPicPr>
          <p:nvPr/>
        </p:nvPicPr>
        <p:blipFill>
          <a:blip r:embed="rId2">
            <a:alphaModFix amt="30000"/>
          </a:blip>
          <a:srcRect r="46783"/>
          <a:stretch/>
        </p:blipFill>
        <p:spPr>
          <a:xfrm>
            <a:off x="4139324" y="1332454"/>
            <a:ext cx="3712033" cy="2942895"/>
          </a:xfrm>
          <a:prstGeom prst="rect">
            <a:avLst/>
          </a:prstGeom>
        </p:spPr>
      </p:pic>
      <p:pic>
        <p:nvPicPr>
          <p:cNvPr id="14" name="Picture 13" descr="A graph of a graph showing the price of a bitcoin&#10;&#10;AI-generated content may be incorrect.">
            <a:extLst>
              <a:ext uri="{FF2B5EF4-FFF2-40B4-BE49-F238E27FC236}">
                <a16:creationId xmlns:a16="http://schemas.microsoft.com/office/drawing/2014/main" id="{66FD844B-58CE-EBDD-FE97-FC6D10D14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14" y="1450486"/>
            <a:ext cx="3520734" cy="2625146"/>
          </a:xfrm>
          <a:prstGeom prst="rect">
            <a:avLst/>
          </a:prstGeom>
        </p:spPr>
      </p:pic>
      <p:pic>
        <p:nvPicPr>
          <p:cNvPr id="18" name="Picture 17" descr="A graph showing a blue and red line&#10;&#10;AI-generated content may be incorrect.">
            <a:extLst>
              <a:ext uri="{FF2B5EF4-FFF2-40B4-BE49-F238E27FC236}">
                <a16:creationId xmlns:a16="http://schemas.microsoft.com/office/drawing/2014/main" id="{2BF63885-93F3-128A-E75E-1761C9D7E0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0290" y="1454121"/>
            <a:ext cx="3558338" cy="2710965"/>
          </a:xfrm>
          <a:prstGeom prst="rect">
            <a:avLst/>
          </a:prstGeom>
        </p:spPr>
      </p:pic>
      <p:pic>
        <p:nvPicPr>
          <p:cNvPr id="11" name="Picture 10" descr="A city skyline with a body of water&#10;&#10;Description automatically generated">
            <a:extLst>
              <a:ext uri="{FF2B5EF4-FFF2-40B4-BE49-F238E27FC236}">
                <a16:creationId xmlns:a16="http://schemas.microsoft.com/office/drawing/2014/main" id="{AC141875-1F32-8A9C-BD61-7D621EBA9109}"/>
              </a:ext>
            </a:extLst>
          </p:cNvPr>
          <p:cNvPicPr>
            <a:picLocks noChangeAspect="1"/>
          </p:cNvPicPr>
          <p:nvPr/>
        </p:nvPicPr>
        <p:blipFill>
          <a:blip r:embed="rId2">
            <a:alphaModFix amt="30000"/>
          </a:blip>
          <a:srcRect r="46783"/>
          <a:stretch/>
        </p:blipFill>
        <p:spPr>
          <a:xfrm>
            <a:off x="8292253" y="1332454"/>
            <a:ext cx="3712033" cy="2942895"/>
          </a:xfrm>
          <a:prstGeom prst="rect">
            <a:avLst/>
          </a:prstGeom>
        </p:spPr>
      </p:pic>
      <p:pic>
        <p:nvPicPr>
          <p:cNvPr id="20" name="Picture 19" descr="A graph showing a line graph&#10;&#10;AI-generated content may be incorrect.">
            <a:extLst>
              <a:ext uri="{FF2B5EF4-FFF2-40B4-BE49-F238E27FC236}">
                <a16:creationId xmlns:a16="http://schemas.microsoft.com/office/drawing/2014/main" id="{EA93ECD3-5CBF-E4CC-EDD6-20824B062B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272" y="1454121"/>
            <a:ext cx="3558156" cy="2642321"/>
          </a:xfrm>
          <a:prstGeom prst="rect">
            <a:avLst/>
          </a:prstGeom>
        </p:spPr>
      </p:pic>
    </p:spTree>
    <p:extLst>
      <p:ext uri="{BB962C8B-B14F-4D97-AF65-F5344CB8AC3E}">
        <p14:creationId xmlns:p14="http://schemas.microsoft.com/office/powerpoint/2010/main" val="417396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C246E-9F63-12AD-C62B-1621997082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3484FED-1B5E-59A3-2A55-047C021EDCAF}"/>
              </a:ext>
            </a:extLst>
          </p:cNvPr>
          <p:cNvSpPr txBox="1">
            <a:spLocks/>
          </p:cNvSpPr>
          <p:nvPr/>
        </p:nvSpPr>
        <p:spPr>
          <a:xfrm>
            <a:off x="1446963" y="339408"/>
            <a:ext cx="8999154"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TOP 5 INFLUENCIAL PREDICTORS</a:t>
            </a:r>
            <a:endParaRPr lang="en-US" sz="3600" b="1" dirty="0">
              <a:latin typeface="Baskerville Old Face"/>
            </a:endParaRPr>
          </a:p>
        </p:txBody>
      </p:sp>
      <p:pic>
        <p:nvPicPr>
          <p:cNvPr id="8" name="Picture 7" descr="A city skyline with trees and a path&#10;&#10;Description automatically generated">
            <a:extLst>
              <a:ext uri="{FF2B5EF4-FFF2-40B4-BE49-F238E27FC236}">
                <a16:creationId xmlns:a16="http://schemas.microsoft.com/office/drawing/2014/main" id="{C1EC36C9-C8EE-7923-880C-4D88F8D6611D}"/>
              </a:ext>
            </a:extLst>
          </p:cNvPr>
          <p:cNvPicPr>
            <a:picLocks noChangeAspect="1"/>
          </p:cNvPicPr>
          <p:nvPr/>
        </p:nvPicPr>
        <p:blipFill>
          <a:blip r:embed="rId2">
            <a:alphaModFix amt="19000"/>
          </a:blip>
          <a:srcRect l="50" t="1991" r="-50" b="-2134"/>
          <a:stretch/>
        </p:blipFill>
        <p:spPr>
          <a:xfrm>
            <a:off x="473" y="2467058"/>
            <a:ext cx="12186408" cy="3945847"/>
          </a:xfrm>
          <a:prstGeom prst="rect">
            <a:avLst/>
          </a:prstGeom>
        </p:spPr>
      </p:pic>
      <p:sp>
        <p:nvSpPr>
          <p:cNvPr id="10" name="Title 1">
            <a:extLst>
              <a:ext uri="{FF2B5EF4-FFF2-40B4-BE49-F238E27FC236}">
                <a16:creationId xmlns:a16="http://schemas.microsoft.com/office/drawing/2014/main" id="{A8E4BBCA-0C07-D4CB-62F1-5CCFBA64DF80}"/>
              </a:ext>
            </a:extLst>
          </p:cNvPr>
          <p:cNvSpPr txBox="1">
            <a:spLocks/>
          </p:cNvSpPr>
          <p:nvPr/>
        </p:nvSpPr>
        <p:spPr>
          <a:xfrm>
            <a:off x="1213572" y="2008481"/>
            <a:ext cx="653647"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1</a:t>
            </a:r>
          </a:p>
        </p:txBody>
      </p:sp>
      <p:sp>
        <p:nvSpPr>
          <p:cNvPr id="11" name="Title 1">
            <a:extLst>
              <a:ext uri="{FF2B5EF4-FFF2-40B4-BE49-F238E27FC236}">
                <a16:creationId xmlns:a16="http://schemas.microsoft.com/office/drawing/2014/main" id="{BBFAA931-332E-DD55-49D7-EE2A893059CB}"/>
              </a:ext>
            </a:extLst>
          </p:cNvPr>
          <p:cNvSpPr txBox="1">
            <a:spLocks/>
          </p:cNvSpPr>
          <p:nvPr/>
        </p:nvSpPr>
        <p:spPr>
          <a:xfrm>
            <a:off x="3484984" y="2008481"/>
            <a:ext cx="653647"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2</a:t>
            </a:r>
          </a:p>
        </p:txBody>
      </p:sp>
      <p:sp>
        <p:nvSpPr>
          <p:cNvPr id="12" name="Title 1">
            <a:extLst>
              <a:ext uri="{FF2B5EF4-FFF2-40B4-BE49-F238E27FC236}">
                <a16:creationId xmlns:a16="http://schemas.microsoft.com/office/drawing/2014/main" id="{0E73F6D3-3587-7070-0096-55C717B0F3AE}"/>
              </a:ext>
            </a:extLst>
          </p:cNvPr>
          <p:cNvSpPr txBox="1">
            <a:spLocks/>
          </p:cNvSpPr>
          <p:nvPr/>
        </p:nvSpPr>
        <p:spPr>
          <a:xfrm>
            <a:off x="5806077" y="2008480"/>
            <a:ext cx="653647"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3</a:t>
            </a:r>
          </a:p>
        </p:txBody>
      </p:sp>
      <p:sp>
        <p:nvSpPr>
          <p:cNvPr id="13" name="Title 1">
            <a:extLst>
              <a:ext uri="{FF2B5EF4-FFF2-40B4-BE49-F238E27FC236}">
                <a16:creationId xmlns:a16="http://schemas.microsoft.com/office/drawing/2014/main" id="{E601F738-F60A-8A78-553B-A13E37146F31}"/>
              </a:ext>
            </a:extLst>
          </p:cNvPr>
          <p:cNvSpPr txBox="1">
            <a:spLocks/>
          </p:cNvSpPr>
          <p:nvPr/>
        </p:nvSpPr>
        <p:spPr>
          <a:xfrm>
            <a:off x="8117684" y="2008481"/>
            <a:ext cx="653647"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4</a:t>
            </a:r>
          </a:p>
        </p:txBody>
      </p:sp>
      <p:sp>
        <p:nvSpPr>
          <p:cNvPr id="15" name="Title 1">
            <a:extLst>
              <a:ext uri="{FF2B5EF4-FFF2-40B4-BE49-F238E27FC236}">
                <a16:creationId xmlns:a16="http://schemas.microsoft.com/office/drawing/2014/main" id="{9F0DEF25-0206-EF7F-2DC6-954CD4101A9E}"/>
              </a:ext>
            </a:extLst>
          </p:cNvPr>
          <p:cNvSpPr txBox="1">
            <a:spLocks/>
          </p:cNvSpPr>
          <p:nvPr/>
        </p:nvSpPr>
        <p:spPr>
          <a:xfrm>
            <a:off x="440969" y="3000202"/>
            <a:ext cx="2111314"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endParaRPr lang="en-US" sz="2000" dirty="0">
              <a:latin typeface="Baskerville Old Face"/>
            </a:endParaRPr>
          </a:p>
          <a:p>
            <a:r>
              <a:rPr lang="en-US" sz="1800" b="1" dirty="0">
                <a:latin typeface="Baskerville Old Face"/>
              </a:rPr>
              <a:t>“</a:t>
            </a:r>
            <a:r>
              <a:rPr lang="en-US" sz="1800" b="1" dirty="0" err="1">
                <a:latin typeface="Baskerville Old Face"/>
              </a:rPr>
              <a:t>google_trends_buy_crypto</a:t>
            </a:r>
            <a:r>
              <a:rPr lang="en-US" sz="1800" b="1" dirty="0">
                <a:latin typeface="Baskerville Old Face"/>
              </a:rPr>
              <a:t>” </a:t>
            </a:r>
          </a:p>
          <a:p>
            <a:endParaRPr lang="en-US" sz="2000" b="1" dirty="0">
              <a:latin typeface="Baskerville Old Face"/>
            </a:endParaRPr>
          </a:p>
          <a:p>
            <a:pPr marL="342900" indent="-342900">
              <a:buFont typeface="Courier New" panose="02070309020205020404" pitchFamily="49" charset="0"/>
              <a:buChar char="o"/>
            </a:pPr>
            <a:r>
              <a:rPr lang="en-US" sz="2000" dirty="0">
                <a:latin typeface="Baskerville Old Face"/>
              </a:rPr>
              <a:t>Indicates public interest</a:t>
            </a:r>
          </a:p>
          <a:p>
            <a:pPr marL="342900" indent="-342900">
              <a:buFont typeface="Courier New" panose="02070309020205020404" pitchFamily="49" charset="0"/>
              <a:buChar char="o"/>
            </a:pPr>
            <a:r>
              <a:rPr lang="en-US" sz="2000" dirty="0">
                <a:latin typeface="Baskerville Old Face"/>
              </a:rPr>
              <a:t>Grows speculative momentum</a:t>
            </a:r>
          </a:p>
          <a:p>
            <a:pPr marL="342900" indent="-342900" algn="ctr">
              <a:buFont typeface="Courier New"/>
              <a:buChar char="o"/>
            </a:pPr>
            <a:endParaRPr lang="en-US" sz="2000" dirty="0">
              <a:latin typeface="DIN Pro Medium"/>
            </a:endParaRPr>
          </a:p>
        </p:txBody>
      </p:sp>
      <p:sp>
        <p:nvSpPr>
          <p:cNvPr id="2" name="Title 1">
            <a:extLst>
              <a:ext uri="{FF2B5EF4-FFF2-40B4-BE49-F238E27FC236}">
                <a16:creationId xmlns:a16="http://schemas.microsoft.com/office/drawing/2014/main" id="{940A2D8A-6E31-6027-A08C-0E8551AB0953}"/>
              </a:ext>
            </a:extLst>
          </p:cNvPr>
          <p:cNvSpPr txBox="1">
            <a:spLocks/>
          </p:cNvSpPr>
          <p:nvPr/>
        </p:nvSpPr>
        <p:spPr>
          <a:xfrm>
            <a:off x="2762142" y="2997710"/>
            <a:ext cx="2111314"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r>
              <a:rPr lang="en-US" sz="1800" b="1" dirty="0">
                <a:latin typeface="Baskerville Old Face"/>
              </a:rPr>
              <a:t>“</a:t>
            </a:r>
            <a:r>
              <a:rPr lang="en-US" sz="1800" b="1" dirty="0" err="1">
                <a:latin typeface="Baskerville Old Face"/>
              </a:rPr>
              <a:t>cattle_Close.LE.F</a:t>
            </a:r>
            <a:r>
              <a:rPr lang="en-US" sz="1800" b="1" dirty="0">
                <a:latin typeface="Baskerville Old Face"/>
              </a:rPr>
              <a:t>”</a:t>
            </a:r>
          </a:p>
          <a:p>
            <a:pPr marL="342900" indent="-342900">
              <a:buFont typeface="Courier New"/>
              <a:buChar char="o"/>
            </a:pPr>
            <a:endParaRPr lang="en-US" sz="2000" dirty="0">
              <a:latin typeface="Baskerville Old Face"/>
            </a:endParaRPr>
          </a:p>
          <a:p>
            <a:pPr marL="342900" indent="-342900">
              <a:buFont typeface="Courier New"/>
              <a:buChar char="o"/>
            </a:pPr>
            <a:r>
              <a:rPr lang="en-US" sz="2000" dirty="0">
                <a:latin typeface="Baskerville Old Face"/>
              </a:rPr>
              <a:t>Cattle futures’ closing price</a:t>
            </a:r>
          </a:p>
          <a:p>
            <a:pPr marL="342900" indent="-342900">
              <a:buFont typeface="Courier New"/>
              <a:buChar char="o"/>
            </a:pPr>
            <a:r>
              <a:rPr lang="en-US" sz="2000" dirty="0">
                <a:latin typeface="Baskerville Old Face"/>
              </a:rPr>
              <a:t>Investors may opt for BTC to hedge against food-price volatility</a:t>
            </a: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sp>
        <p:nvSpPr>
          <p:cNvPr id="3" name="Title 1">
            <a:extLst>
              <a:ext uri="{FF2B5EF4-FFF2-40B4-BE49-F238E27FC236}">
                <a16:creationId xmlns:a16="http://schemas.microsoft.com/office/drawing/2014/main" id="{AB2A55B6-FC90-A97F-91DC-BF7C8A391976}"/>
              </a:ext>
            </a:extLst>
          </p:cNvPr>
          <p:cNvSpPr txBox="1">
            <a:spLocks/>
          </p:cNvSpPr>
          <p:nvPr/>
        </p:nvSpPr>
        <p:spPr>
          <a:xfrm>
            <a:off x="5074938" y="3000201"/>
            <a:ext cx="2111314" cy="2884542"/>
          </a:xfrm>
          <a:prstGeom prst="rect">
            <a:avLst/>
          </a:prstGeom>
          <a:solidFill>
            <a:schemeClr val="bg1">
              <a:lumMod val="75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endParaRPr lang="en-US" sz="1800" b="1" dirty="0">
              <a:latin typeface="Baskerville Old Face"/>
            </a:endParaRPr>
          </a:p>
          <a:p>
            <a:pPr algn="ctr"/>
            <a:r>
              <a:rPr lang="en-US" sz="1800" b="1" dirty="0">
                <a:latin typeface="Baskerville Old Face"/>
              </a:rPr>
              <a:t>“</a:t>
            </a:r>
            <a:r>
              <a:rPr lang="en-US" sz="1800" b="1" dirty="0" err="1">
                <a:latin typeface="Baskerville Old Face"/>
              </a:rPr>
              <a:t>S.P_Volume..GSPC</a:t>
            </a:r>
            <a:r>
              <a:rPr lang="en-US" sz="1800" b="1" dirty="0">
                <a:latin typeface="Baskerville Old Face"/>
              </a:rPr>
              <a:t>”</a:t>
            </a:r>
          </a:p>
          <a:p>
            <a:pPr algn="ctr"/>
            <a:endParaRPr lang="en-US" sz="1800" b="1" dirty="0">
              <a:latin typeface="Baskerville Old Face"/>
            </a:endParaRPr>
          </a:p>
          <a:p>
            <a:pPr marL="342900" indent="-342900">
              <a:buFont typeface="Courier New"/>
              <a:buChar char="o"/>
            </a:pPr>
            <a:r>
              <a:rPr lang="en-US" sz="1800" dirty="0">
                <a:latin typeface="Baskerville Old Face"/>
              </a:rPr>
              <a:t>S&amp;P 500 Index</a:t>
            </a:r>
          </a:p>
          <a:p>
            <a:pPr marL="342900" indent="-342900">
              <a:buFont typeface="Courier New"/>
              <a:buChar char="o"/>
            </a:pPr>
            <a:r>
              <a:rPr lang="en-US" sz="1800" dirty="0">
                <a:latin typeface="Baskerville Old Face"/>
              </a:rPr>
              <a:t>Reflects Investor Sentiment</a:t>
            </a:r>
          </a:p>
          <a:p>
            <a:pPr marL="342900" indent="-342900">
              <a:buFont typeface="Courier New"/>
              <a:buChar char="o"/>
            </a:pPr>
            <a:r>
              <a:rPr lang="en-US" sz="1800" dirty="0">
                <a:latin typeface="Baskerville Old Face"/>
              </a:rPr>
              <a:t>High interest may spill over to BTC </a:t>
            </a:r>
            <a:endParaRPr lang="en-US" sz="1800" dirty="0"/>
          </a:p>
          <a:p>
            <a:pPr marL="342900" indent="-342900" algn="ctr">
              <a:buFont typeface="Courier New"/>
              <a:buChar char="o"/>
            </a:pPr>
            <a:endParaRPr lang="en-US" sz="2000" dirty="0">
              <a:latin typeface="DIN Pro Medium"/>
            </a:endParaRPr>
          </a:p>
        </p:txBody>
      </p:sp>
      <p:sp>
        <p:nvSpPr>
          <p:cNvPr id="4" name="Title 1">
            <a:extLst>
              <a:ext uri="{FF2B5EF4-FFF2-40B4-BE49-F238E27FC236}">
                <a16:creationId xmlns:a16="http://schemas.microsoft.com/office/drawing/2014/main" id="{68B57E07-6602-D37A-D8F5-45ADA00D2AD4}"/>
              </a:ext>
            </a:extLst>
          </p:cNvPr>
          <p:cNvSpPr txBox="1">
            <a:spLocks/>
          </p:cNvSpPr>
          <p:nvPr/>
        </p:nvSpPr>
        <p:spPr>
          <a:xfrm>
            <a:off x="7396111" y="3000201"/>
            <a:ext cx="2111314" cy="2884542"/>
          </a:xfrm>
          <a:prstGeom prst="rect">
            <a:avLst/>
          </a:prstGeom>
          <a:solidFill>
            <a:schemeClr val="bg1">
              <a:lumMod val="75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algn="ctr"/>
            <a:r>
              <a:rPr lang="en-US" sz="1800" b="1" dirty="0">
                <a:latin typeface="Baskerville Old Face"/>
              </a:rPr>
              <a:t>“</a:t>
            </a:r>
            <a:r>
              <a:rPr lang="en-US" sz="1800" b="1" dirty="0" err="1">
                <a:latin typeface="Baskerville Old Face"/>
              </a:rPr>
              <a:t>google_trends_buy_crypto:fear_greed_index</a:t>
            </a:r>
            <a:r>
              <a:rPr lang="en-US" sz="1800" b="1" dirty="0">
                <a:latin typeface="Baskerville Old Face"/>
              </a:rPr>
              <a:t>”</a:t>
            </a:r>
          </a:p>
          <a:p>
            <a:pPr algn="ctr"/>
            <a:endParaRPr lang="en-US" sz="1800" b="1" dirty="0">
              <a:latin typeface="Baskerville Old Face"/>
            </a:endParaRPr>
          </a:p>
          <a:p>
            <a:pPr marL="342900" indent="-342900">
              <a:buFont typeface="Courier New"/>
              <a:buChar char="o"/>
            </a:pPr>
            <a:r>
              <a:rPr lang="en-US" sz="1800" dirty="0">
                <a:solidFill>
                  <a:srgbClr val="0057B7"/>
                </a:solidFill>
                <a:latin typeface="Baskerville Old Face"/>
                <a:cs typeface="Arial"/>
              </a:rPr>
              <a:t>Added interactive term</a:t>
            </a:r>
          </a:p>
          <a:p>
            <a:pPr marL="342900" indent="-342900">
              <a:buFont typeface="Courier New"/>
              <a:buChar char="o"/>
            </a:pPr>
            <a:r>
              <a:rPr lang="en-US" sz="1800" dirty="0">
                <a:solidFill>
                  <a:srgbClr val="0057B7"/>
                </a:solidFill>
                <a:latin typeface="Baskerville Old Face"/>
                <a:cs typeface="Arial"/>
              </a:rPr>
              <a:t>Captures how public interest affects market sentiment</a:t>
            </a:r>
            <a:endParaRPr lang="en-US" sz="2000" dirty="0">
              <a:latin typeface="Baskerville Old Face"/>
            </a:endParaRP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sp>
        <p:nvSpPr>
          <p:cNvPr id="6" name="Title 1">
            <a:extLst>
              <a:ext uri="{FF2B5EF4-FFF2-40B4-BE49-F238E27FC236}">
                <a16:creationId xmlns:a16="http://schemas.microsoft.com/office/drawing/2014/main" id="{D776746F-A9BD-7B25-270C-D59A2879F2ED}"/>
              </a:ext>
            </a:extLst>
          </p:cNvPr>
          <p:cNvSpPr txBox="1">
            <a:spLocks/>
          </p:cNvSpPr>
          <p:nvPr/>
        </p:nvSpPr>
        <p:spPr>
          <a:xfrm>
            <a:off x="10446117" y="2008480"/>
            <a:ext cx="653647"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5</a:t>
            </a:r>
          </a:p>
        </p:txBody>
      </p:sp>
      <p:sp>
        <p:nvSpPr>
          <p:cNvPr id="7" name="Title 1">
            <a:extLst>
              <a:ext uri="{FF2B5EF4-FFF2-40B4-BE49-F238E27FC236}">
                <a16:creationId xmlns:a16="http://schemas.microsoft.com/office/drawing/2014/main" id="{1AA8F8A4-846A-AB12-D833-6B13B5DF439D}"/>
              </a:ext>
            </a:extLst>
          </p:cNvPr>
          <p:cNvSpPr txBox="1">
            <a:spLocks/>
          </p:cNvSpPr>
          <p:nvPr/>
        </p:nvSpPr>
        <p:spPr>
          <a:xfrm>
            <a:off x="9708907" y="3011060"/>
            <a:ext cx="2111314" cy="2884542"/>
          </a:xfrm>
          <a:prstGeom prst="rect">
            <a:avLst/>
          </a:prstGeom>
          <a:solidFill>
            <a:schemeClr val="bg1">
              <a:lumMod val="75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endParaRPr lang="en-US" sz="1800" b="1" dirty="0">
              <a:latin typeface="Baskerville Old Face"/>
            </a:endParaRPr>
          </a:p>
          <a:p>
            <a:pPr algn="ctr"/>
            <a:r>
              <a:rPr lang="en-US" sz="1800" b="1" dirty="0">
                <a:latin typeface="Baskerville Old Face"/>
              </a:rPr>
              <a:t>“</a:t>
            </a:r>
            <a:r>
              <a:rPr lang="en-US" sz="1800" b="1" dirty="0" err="1">
                <a:latin typeface="Baskerville Old Face"/>
              </a:rPr>
              <a:t>Dow_Volume..DJ</a:t>
            </a:r>
            <a:r>
              <a:rPr lang="en-US" sz="1800" b="1" dirty="0">
                <a:latin typeface="Baskerville Old Face"/>
              </a:rPr>
              <a:t>”</a:t>
            </a:r>
          </a:p>
          <a:p>
            <a:pPr algn="ctr"/>
            <a:endParaRPr lang="en-US" sz="1800" b="1" dirty="0">
              <a:latin typeface="Baskerville Old Face"/>
            </a:endParaRPr>
          </a:p>
          <a:p>
            <a:pPr algn="ctr"/>
            <a:endParaRPr lang="en-US" sz="1800" b="1" dirty="0">
              <a:latin typeface="Baskerville Old Face"/>
            </a:endParaRPr>
          </a:p>
          <a:p>
            <a:pPr marL="342900" indent="-342900">
              <a:buFont typeface="Courier New"/>
              <a:buChar char="o"/>
            </a:pPr>
            <a:r>
              <a:rPr lang="en-US" sz="2000" dirty="0">
                <a:solidFill>
                  <a:srgbClr val="0057B7"/>
                </a:solidFill>
                <a:latin typeface="Baskerville Old Face"/>
                <a:cs typeface="Arial"/>
              </a:rPr>
              <a:t>Dow Jones Industrial Average </a:t>
            </a:r>
          </a:p>
          <a:p>
            <a:pPr marL="342900" indent="-342900">
              <a:buFont typeface="Courier New"/>
              <a:buChar char="o"/>
            </a:pPr>
            <a:r>
              <a:rPr lang="en-US" sz="2000" dirty="0">
                <a:solidFill>
                  <a:srgbClr val="0057B7"/>
                </a:solidFill>
                <a:latin typeface="Baskerville Old Face"/>
                <a:cs typeface="Arial"/>
              </a:rPr>
              <a:t>Same as S&amp;P 500 Index</a:t>
            </a:r>
            <a:endParaRPr lang="en-US" dirty="0"/>
          </a:p>
          <a:p>
            <a:pPr marL="342900" indent="-342900" algn="ctr">
              <a:buFont typeface="Courier New"/>
              <a:buChar char="o"/>
            </a:pPr>
            <a:endParaRPr lang="en-US" sz="2000" dirty="0">
              <a:latin typeface="DIN Pro Medium"/>
            </a:endParaRPr>
          </a:p>
        </p:txBody>
      </p:sp>
    </p:spTree>
    <p:extLst>
      <p:ext uri="{BB962C8B-B14F-4D97-AF65-F5344CB8AC3E}">
        <p14:creationId xmlns:p14="http://schemas.microsoft.com/office/powerpoint/2010/main" val="352605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with trees and a path&#10;&#10;Description automatically generated">
            <a:extLst>
              <a:ext uri="{FF2B5EF4-FFF2-40B4-BE49-F238E27FC236}">
                <a16:creationId xmlns:a16="http://schemas.microsoft.com/office/drawing/2014/main" id="{CC76439C-7923-BD25-7F50-43FE7FE3E0D0}"/>
              </a:ext>
            </a:extLst>
          </p:cNvPr>
          <p:cNvPicPr>
            <a:picLocks noChangeAspect="1"/>
          </p:cNvPicPr>
          <p:nvPr/>
        </p:nvPicPr>
        <p:blipFill>
          <a:blip r:embed="rId2">
            <a:alphaModFix amt="30000"/>
          </a:blip>
          <a:srcRect l="-186" t="16618" r="67888" b="17196"/>
          <a:stretch/>
        </p:blipFill>
        <p:spPr>
          <a:xfrm>
            <a:off x="221806" y="3621540"/>
            <a:ext cx="3782502" cy="2492191"/>
          </a:xfrm>
          <a:prstGeom prst="rect">
            <a:avLst/>
          </a:prstGeom>
        </p:spPr>
      </p:pic>
      <p:pic>
        <p:nvPicPr>
          <p:cNvPr id="9" name="Picture 8" descr="A city skyline with a body of water&#10;&#10;Description automatically generated">
            <a:extLst>
              <a:ext uri="{FF2B5EF4-FFF2-40B4-BE49-F238E27FC236}">
                <a16:creationId xmlns:a16="http://schemas.microsoft.com/office/drawing/2014/main" id="{1FEA5D66-DBEF-7BE4-921A-36CC64B2DA74}"/>
              </a:ext>
            </a:extLst>
          </p:cNvPr>
          <p:cNvPicPr>
            <a:picLocks noChangeAspect="1"/>
          </p:cNvPicPr>
          <p:nvPr/>
        </p:nvPicPr>
        <p:blipFill>
          <a:blip r:embed="rId3">
            <a:alphaModFix amt="30000"/>
          </a:blip>
          <a:srcRect l="19118" r="24449"/>
          <a:stretch/>
        </p:blipFill>
        <p:spPr>
          <a:xfrm>
            <a:off x="4168952" y="1045028"/>
            <a:ext cx="3859310" cy="2452199"/>
          </a:xfrm>
          <a:prstGeom prst="rect">
            <a:avLst/>
          </a:prstGeom>
        </p:spPr>
      </p:pic>
      <p:pic>
        <p:nvPicPr>
          <p:cNvPr id="11" name="Picture 10" descr="A city skyline with a body of water&#10;&#10;Description automatically generated">
            <a:extLst>
              <a:ext uri="{FF2B5EF4-FFF2-40B4-BE49-F238E27FC236}">
                <a16:creationId xmlns:a16="http://schemas.microsoft.com/office/drawing/2014/main" id="{CC96F197-06DD-74FF-9F99-72AFB8BA47D8}"/>
              </a:ext>
            </a:extLst>
          </p:cNvPr>
          <p:cNvPicPr>
            <a:picLocks noChangeAspect="1"/>
          </p:cNvPicPr>
          <p:nvPr/>
        </p:nvPicPr>
        <p:blipFill>
          <a:blip r:embed="rId3">
            <a:alphaModFix amt="30000"/>
          </a:blip>
          <a:srcRect r="46783"/>
          <a:stretch/>
        </p:blipFill>
        <p:spPr>
          <a:xfrm>
            <a:off x="223021" y="1041739"/>
            <a:ext cx="3777530" cy="2457641"/>
          </a:xfrm>
          <a:prstGeom prst="rect">
            <a:avLst/>
          </a:prstGeom>
        </p:spPr>
      </p:pic>
      <p:pic>
        <p:nvPicPr>
          <p:cNvPr id="13" name="Picture 12" descr="A city skyline with a body of water&#10;&#10;Description automatically generated">
            <a:extLst>
              <a:ext uri="{FF2B5EF4-FFF2-40B4-BE49-F238E27FC236}">
                <a16:creationId xmlns:a16="http://schemas.microsoft.com/office/drawing/2014/main" id="{9A87C66A-E6DF-5ABA-5D86-38EE0A3EC8AE}"/>
              </a:ext>
            </a:extLst>
          </p:cNvPr>
          <p:cNvPicPr>
            <a:picLocks noChangeAspect="1"/>
          </p:cNvPicPr>
          <p:nvPr/>
        </p:nvPicPr>
        <p:blipFill>
          <a:blip r:embed="rId3">
            <a:alphaModFix amt="30000"/>
          </a:blip>
          <a:srcRect l="45772"/>
          <a:stretch/>
        </p:blipFill>
        <p:spPr>
          <a:xfrm>
            <a:off x="8210915" y="1045026"/>
            <a:ext cx="3746609" cy="2452201"/>
          </a:xfrm>
          <a:prstGeom prst="rect">
            <a:avLst/>
          </a:prstGeom>
        </p:spPr>
      </p:pic>
      <p:pic>
        <p:nvPicPr>
          <p:cNvPr id="14" name="Picture 13" descr="A city skyline with trees and a path&#10;&#10;Description automatically generated">
            <a:extLst>
              <a:ext uri="{FF2B5EF4-FFF2-40B4-BE49-F238E27FC236}">
                <a16:creationId xmlns:a16="http://schemas.microsoft.com/office/drawing/2014/main" id="{8ADAEABF-8376-0262-1507-49CE598FE484}"/>
              </a:ext>
            </a:extLst>
          </p:cNvPr>
          <p:cNvPicPr>
            <a:picLocks noChangeAspect="1"/>
          </p:cNvPicPr>
          <p:nvPr/>
        </p:nvPicPr>
        <p:blipFill>
          <a:blip r:embed="rId2">
            <a:alphaModFix amt="29000"/>
          </a:blip>
          <a:srcRect l="33453" t="16618" r="33613" b="17196"/>
          <a:stretch/>
        </p:blipFill>
        <p:spPr>
          <a:xfrm>
            <a:off x="4172783" y="3621540"/>
            <a:ext cx="3857009" cy="2492191"/>
          </a:xfrm>
          <a:prstGeom prst="rect">
            <a:avLst/>
          </a:prstGeom>
        </p:spPr>
      </p:pic>
      <p:pic>
        <p:nvPicPr>
          <p:cNvPr id="15" name="Picture 14" descr="A city skyline with trees and a path&#10;&#10;Description automatically generated">
            <a:extLst>
              <a:ext uri="{FF2B5EF4-FFF2-40B4-BE49-F238E27FC236}">
                <a16:creationId xmlns:a16="http://schemas.microsoft.com/office/drawing/2014/main" id="{CF3BB175-57C3-CD92-8BB0-3AFDACF71EF4}"/>
              </a:ext>
            </a:extLst>
          </p:cNvPr>
          <p:cNvPicPr>
            <a:picLocks noChangeAspect="1"/>
          </p:cNvPicPr>
          <p:nvPr/>
        </p:nvPicPr>
        <p:blipFill>
          <a:blip r:embed="rId2">
            <a:alphaModFix amt="30000"/>
          </a:blip>
          <a:srcRect l="68004" t="16618" r="46" b="17196"/>
          <a:stretch/>
        </p:blipFill>
        <p:spPr>
          <a:xfrm>
            <a:off x="8219833" y="3621539"/>
            <a:ext cx="3741643" cy="2492191"/>
          </a:xfrm>
          <a:prstGeom prst="rect">
            <a:avLst/>
          </a:prstGeom>
        </p:spPr>
      </p:pic>
      <p:sp>
        <p:nvSpPr>
          <p:cNvPr id="17" name="Title 1">
            <a:extLst>
              <a:ext uri="{FF2B5EF4-FFF2-40B4-BE49-F238E27FC236}">
                <a16:creationId xmlns:a16="http://schemas.microsoft.com/office/drawing/2014/main" id="{7DBD338C-DC22-DC32-B6A1-29F230DFB332}"/>
              </a:ext>
            </a:extLst>
          </p:cNvPr>
          <p:cNvSpPr txBox="1">
            <a:spLocks/>
          </p:cNvSpPr>
          <p:nvPr/>
        </p:nvSpPr>
        <p:spPr>
          <a:xfrm>
            <a:off x="3087304" y="-108791"/>
            <a:ext cx="6024677"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RECOMMENDATIONS</a:t>
            </a:r>
            <a:endParaRPr lang="en-US" sz="3600" b="1" dirty="0"/>
          </a:p>
        </p:txBody>
      </p:sp>
      <p:pic>
        <p:nvPicPr>
          <p:cNvPr id="18" name="Picture 17" descr="Half face clock on a wall">
            <a:extLst>
              <a:ext uri="{FF2B5EF4-FFF2-40B4-BE49-F238E27FC236}">
                <a16:creationId xmlns:a16="http://schemas.microsoft.com/office/drawing/2014/main" id="{0C14C3BC-33F8-3BB7-E132-E387CC8C2663}"/>
              </a:ext>
            </a:extLst>
          </p:cNvPr>
          <p:cNvPicPr>
            <a:picLocks noChangeAspect="1"/>
          </p:cNvPicPr>
          <p:nvPr/>
        </p:nvPicPr>
        <p:blipFill>
          <a:blip r:embed="rId4"/>
          <a:srcRect t="-931" r="7004" b="-238"/>
          <a:stretch/>
        </p:blipFill>
        <p:spPr>
          <a:xfrm>
            <a:off x="9438392" y="-1361"/>
            <a:ext cx="1305009" cy="1035223"/>
          </a:xfrm>
          <a:prstGeom prst="rect">
            <a:avLst/>
          </a:prstGeom>
        </p:spPr>
      </p:pic>
      <p:sp>
        <p:nvSpPr>
          <p:cNvPr id="10" name="Title 1">
            <a:extLst>
              <a:ext uri="{FF2B5EF4-FFF2-40B4-BE49-F238E27FC236}">
                <a16:creationId xmlns:a16="http://schemas.microsoft.com/office/drawing/2014/main" id="{759A0146-9809-52C8-C0B4-71732618AE1C}"/>
              </a:ext>
            </a:extLst>
          </p:cNvPr>
          <p:cNvSpPr txBox="1">
            <a:spLocks/>
          </p:cNvSpPr>
          <p:nvPr/>
        </p:nvSpPr>
        <p:spPr>
          <a:xfrm>
            <a:off x="4286976" y="1465318"/>
            <a:ext cx="3619892" cy="4347654"/>
          </a:xfrm>
          <a:prstGeom prst="rect">
            <a:avLst/>
          </a:prstGeom>
          <a:solidFill>
            <a:srgbClr val="D0CECE">
              <a:alpha val="64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algn="ctr"/>
            <a:r>
              <a:rPr lang="en-US" sz="2000" b="1" dirty="0">
                <a:latin typeface="Baskerville Old Face"/>
              </a:rPr>
              <a:t>TECHNICAL ADDITIONS</a:t>
            </a:r>
            <a:endParaRPr lang="en-US" b="1" dirty="0">
              <a:latin typeface="Baskerville Old Face"/>
            </a:endParaRPr>
          </a:p>
          <a:p>
            <a:pPr algn="ctr"/>
            <a:endParaRPr lang="en-US" sz="2000" b="1" dirty="0">
              <a:latin typeface="Baskerville Old Face"/>
            </a:endParaRPr>
          </a:p>
          <a:p>
            <a:pPr marL="342900" indent="-342900">
              <a:buFont typeface="Courier New"/>
              <a:buChar char="o"/>
            </a:pPr>
            <a:r>
              <a:rPr lang="en-US" sz="2000" dirty="0">
                <a:latin typeface="Baskerville Old Face"/>
              </a:rPr>
              <a:t>Feature Engineering to include lagged BTC prices</a:t>
            </a:r>
          </a:p>
          <a:p>
            <a:pPr marL="342900" indent="-342900">
              <a:buFont typeface="Courier New"/>
              <a:buChar char="o"/>
            </a:pPr>
            <a:r>
              <a:rPr lang="en-US" sz="2000" dirty="0">
                <a:latin typeface="Baskerville Old Face"/>
              </a:rPr>
              <a:t>Including LSTM </a:t>
            </a:r>
          </a:p>
          <a:p>
            <a:pPr marL="342900" indent="-342900">
              <a:buFont typeface="Courier New"/>
              <a:buChar char="o"/>
            </a:pPr>
            <a:r>
              <a:rPr lang="en-US" sz="2000" dirty="0">
                <a:latin typeface="Baskerville Old Face"/>
              </a:rPr>
              <a:t>Integrating with real-time Data</a:t>
            </a:r>
          </a:p>
          <a:p>
            <a:pPr marL="342900" indent="-342900">
              <a:buFont typeface="Courier New"/>
              <a:buChar char="o"/>
            </a:pPr>
            <a:r>
              <a:rPr lang="en-US" sz="2000" dirty="0">
                <a:latin typeface="Baskerville Old Face"/>
              </a:rPr>
              <a:t>Elevated live dashboard</a:t>
            </a: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sp>
        <p:nvSpPr>
          <p:cNvPr id="5" name="Title 1">
            <a:extLst>
              <a:ext uri="{FF2B5EF4-FFF2-40B4-BE49-F238E27FC236}">
                <a16:creationId xmlns:a16="http://schemas.microsoft.com/office/drawing/2014/main" id="{9C70A685-13F1-0EAC-DC9B-4FC18CF9DEB8}"/>
              </a:ext>
            </a:extLst>
          </p:cNvPr>
          <p:cNvSpPr txBox="1">
            <a:spLocks/>
          </p:cNvSpPr>
          <p:nvPr/>
        </p:nvSpPr>
        <p:spPr>
          <a:xfrm>
            <a:off x="301840" y="1418839"/>
            <a:ext cx="3619892" cy="4397422"/>
          </a:xfrm>
          <a:prstGeom prst="rect">
            <a:avLst/>
          </a:prstGeom>
          <a:solidFill>
            <a:srgbClr val="D0CECE">
              <a:alpha val="64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algn="ctr"/>
            <a:r>
              <a:rPr lang="en-US" sz="2000" b="1" dirty="0">
                <a:latin typeface="Baskerville Old Face"/>
              </a:rPr>
              <a:t>SMALL PREDICTION ERROR = BIG REAL WORLD CONSEQUENCES</a:t>
            </a:r>
          </a:p>
          <a:p>
            <a:pPr algn="ctr"/>
            <a:endParaRPr lang="en-US" sz="2000" b="1" dirty="0">
              <a:latin typeface="Baskerville Old Face"/>
            </a:endParaRPr>
          </a:p>
          <a:p>
            <a:pPr marL="342900" indent="-342900">
              <a:buFont typeface="Courier New"/>
              <a:buChar char="o"/>
            </a:pPr>
            <a:r>
              <a:rPr lang="en-US" sz="2000" dirty="0">
                <a:latin typeface="Baskerville Old Face"/>
              </a:rPr>
              <a:t>Model RMSE: 0.081</a:t>
            </a:r>
          </a:p>
          <a:p>
            <a:pPr marL="342900" indent="-342900">
              <a:buFont typeface="Courier New"/>
              <a:buChar char="o"/>
            </a:pPr>
            <a:r>
              <a:rPr lang="en-US" sz="2000" dirty="0">
                <a:latin typeface="Baskerville Old Face"/>
              </a:rPr>
              <a:t>Corresponds to BTC prices over $50’00</a:t>
            </a:r>
          </a:p>
          <a:p>
            <a:pPr marL="342900" indent="-342900">
              <a:buFont typeface="Courier New"/>
              <a:buChar char="o"/>
            </a:pPr>
            <a:r>
              <a:rPr lang="en-US" sz="2000" dirty="0">
                <a:latin typeface="Baskerville Old Face"/>
              </a:rPr>
              <a:t>Potential Deviation of $4’000</a:t>
            </a:r>
          </a:p>
          <a:p>
            <a:pPr marL="342900" indent="-342900">
              <a:buFont typeface="Courier New"/>
              <a:buChar char="o"/>
            </a:pPr>
            <a:endParaRPr lang="en-US" sz="2000" dirty="0">
              <a:latin typeface="Baskerville Old Face"/>
            </a:endParaRPr>
          </a:p>
          <a:p>
            <a:pPr marL="342900" indent="-342900">
              <a:buFont typeface="Courier New"/>
              <a:buChar char="o"/>
            </a:pPr>
            <a:r>
              <a:rPr lang="en-US" sz="2000" dirty="0">
                <a:latin typeface="Baskerville Old Face"/>
              </a:rPr>
              <a:t>Inefficient Hedging</a:t>
            </a:r>
          </a:p>
          <a:p>
            <a:pPr marL="342900" indent="-342900">
              <a:buFont typeface="Courier New"/>
              <a:buChar char="o"/>
            </a:pPr>
            <a:r>
              <a:rPr lang="en-US" sz="2000" dirty="0">
                <a:latin typeface="Baskerville Old Face"/>
              </a:rPr>
              <a:t>Risk of losing </a:t>
            </a:r>
            <a:r>
              <a:rPr lang="en-US" sz="2000" dirty="0" err="1">
                <a:latin typeface="Baskerville Old Face"/>
              </a:rPr>
              <a:t>Oppurtunity</a:t>
            </a:r>
            <a:r>
              <a:rPr lang="en-US" sz="2000" dirty="0">
                <a:latin typeface="Baskerville Old Face"/>
              </a:rPr>
              <a:t> Cost</a:t>
            </a: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pic>
        <p:nvPicPr>
          <p:cNvPr id="16" name="Picture 15" descr="A screenshot of a graph&#10;&#10;AI-generated content may be incorrect.">
            <a:extLst>
              <a:ext uri="{FF2B5EF4-FFF2-40B4-BE49-F238E27FC236}">
                <a16:creationId xmlns:a16="http://schemas.microsoft.com/office/drawing/2014/main" id="{4AA79C25-1384-3507-5516-0DB18A3D6D1F}"/>
              </a:ext>
            </a:extLst>
          </p:cNvPr>
          <p:cNvPicPr>
            <a:picLocks noChangeAspect="1"/>
          </p:cNvPicPr>
          <p:nvPr/>
        </p:nvPicPr>
        <p:blipFill>
          <a:blip r:embed="rId5"/>
          <a:stretch>
            <a:fillRect/>
          </a:stretch>
        </p:blipFill>
        <p:spPr>
          <a:xfrm>
            <a:off x="8550650" y="1166341"/>
            <a:ext cx="3067138" cy="4786084"/>
          </a:xfrm>
          <a:prstGeom prst="rect">
            <a:avLst/>
          </a:prstGeom>
        </p:spPr>
      </p:pic>
    </p:spTree>
    <p:extLst>
      <p:ext uri="{BB962C8B-B14F-4D97-AF65-F5344CB8AC3E}">
        <p14:creationId xmlns:p14="http://schemas.microsoft.com/office/powerpoint/2010/main" val="419150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CD42EC-1E49-6D93-CAB7-371B3898E668}"/>
              </a:ext>
            </a:extLst>
          </p:cNvPr>
          <p:cNvSpPr txBox="1">
            <a:spLocks/>
          </p:cNvSpPr>
          <p:nvPr/>
        </p:nvSpPr>
        <p:spPr>
          <a:xfrm>
            <a:off x="598306" y="622190"/>
            <a:ext cx="6564479" cy="1267695"/>
          </a:xfrm>
          <a:prstGeom prst="rect">
            <a:avLst/>
          </a:prstGeom>
        </p:spPr>
        <p:txBody>
          <a:bodyPr lIns="91440" tIns="45720" rIns="91440" bIns="45720" anchor="ctr"/>
          <a:lstStyle>
            <a:lvl1pPr algn="l" defTabSz="914400" rtl="0" eaLnBrk="1" latinLnBrk="0" hangingPunct="1">
              <a:lnSpc>
                <a:spcPct val="90000"/>
              </a:lnSpc>
              <a:spcBef>
                <a:spcPct val="0"/>
              </a:spcBef>
              <a:buNone/>
              <a:defRPr sz="4000" b="0" i="0" kern="1200">
                <a:solidFill>
                  <a:schemeClr val="accent1"/>
                </a:solidFill>
                <a:latin typeface="DIN Pro Medium" panose="020B0504020101020102" pitchFamily="34" charset="0"/>
                <a:ea typeface="+mj-ea"/>
                <a:cs typeface="DIN Pro Medium" panose="020B0504020101020102" pitchFamily="34" charset="0"/>
              </a:defRPr>
            </a:lvl1pPr>
          </a:lstStyle>
          <a:p>
            <a:r>
              <a:rPr lang="en-US" sz="3200" b="1" dirty="0">
                <a:latin typeface="Baskerville Old Face"/>
              </a:rPr>
              <a:t>THANK YOU FOR LISTENING</a:t>
            </a:r>
          </a:p>
        </p:txBody>
      </p:sp>
    </p:spTree>
    <p:extLst>
      <p:ext uri="{BB962C8B-B14F-4D97-AF65-F5344CB8AC3E}">
        <p14:creationId xmlns:p14="http://schemas.microsoft.com/office/powerpoint/2010/main" val="376189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37DE76-D937-CFD7-DC21-B0CB2AF68CB7}"/>
              </a:ext>
            </a:extLst>
          </p:cNvPr>
          <p:cNvSpPr txBox="1">
            <a:spLocks/>
          </p:cNvSpPr>
          <p:nvPr/>
        </p:nvSpPr>
        <p:spPr>
          <a:xfrm>
            <a:off x="1160997" y="511496"/>
            <a:ext cx="9865359"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b="1" dirty="0">
                <a:latin typeface="Baskerville Old Face"/>
              </a:rPr>
              <a:t>INFO</a:t>
            </a:r>
            <a:endParaRPr lang="en-US" sz="3600" b="1" dirty="0">
              <a:latin typeface="Baskerville Old Face"/>
            </a:endParaRPr>
          </a:p>
        </p:txBody>
      </p:sp>
      <p:pic>
        <p:nvPicPr>
          <p:cNvPr id="8" name="Picture 7" descr="A city skyline with trees and a path&#10;&#10;Description automatically generated">
            <a:extLst>
              <a:ext uri="{FF2B5EF4-FFF2-40B4-BE49-F238E27FC236}">
                <a16:creationId xmlns:a16="http://schemas.microsoft.com/office/drawing/2014/main" id="{7A1AEA8D-50A1-DD5B-81BE-2623598019CC}"/>
              </a:ext>
            </a:extLst>
          </p:cNvPr>
          <p:cNvPicPr>
            <a:picLocks noChangeAspect="1"/>
          </p:cNvPicPr>
          <p:nvPr/>
        </p:nvPicPr>
        <p:blipFill>
          <a:blip r:embed="rId2">
            <a:alphaModFix amt="19000"/>
          </a:blip>
          <a:srcRect l="50" t="1991" r="-50" b="-2134"/>
          <a:stretch/>
        </p:blipFill>
        <p:spPr>
          <a:xfrm>
            <a:off x="473" y="2467058"/>
            <a:ext cx="12186408" cy="3945847"/>
          </a:xfrm>
          <a:prstGeom prst="rect">
            <a:avLst/>
          </a:prstGeom>
        </p:spPr>
      </p:pic>
      <p:sp>
        <p:nvSpPr>
          <p:cNvPr id="10" name="Title 1">
            <a:extLst>
              <a:ext uri="{FF2B5EF4-FFF2-40B4-BE49-F238E27FC236}">
                <a16:creationId xmlns:a16="http://schemas.microsoft.com/office/drawing/2014/main" id="{9155CC39-D5CA-9E90-64B3-077A80CEDA14}"/>
              </a:ext>
            </a:extLst>
          </p:cNvPr>
          <p:cNvSpPr txBox="1">
            <a:spLocks/>
          </p:cNvSpPr>
          <p:nvPr/>
        </p:nvSpPr>
        <p:spPr>
          <a:xfrm>
            <a:off x="1314053" y="2008481"/>
            <a:ext cx="819065"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dirty="0">
                <a:latin typeface="Baskerville Old Face"/>
              </a:rPr>
              <a:t>1</a:t>
            </a:r>
            <a:endParaRPr lang="en-US">
              <a:latin typeface="Baskerville Old Face"/>
            </a:endParaRPr>
          </a:p>
        </p:txBody>
      </p:sp>
      <p:sp>
        <p:nvSpPr>
          <p:cNvPr id="11" name="Title 1">
            <a:extLst>
              <a:ext uri="{FF2B5EF4-FFF2-40B4-BE49-F238E27FC236}">
                <a16:creationId xmlns:a16="http://schemas.microsoft.com/office/drawing/2014/main" id="{2661BB3B-953D-E99E-E102-BA701EC34575}"/>
              </a:ext>
            </a:extLst>
          </p:cNvPr>
          <p:cNvSpPr txBox="1">
            <a:spLocks/>
          </p:cNvSpPr>
          <p:nvPr/>
        </p:nvSpPr>
        <p:spPr>
          <a:xfrm>
            <a:off x="4188362" y="2008481"/>
            <a:ext cx="819065"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dirty="0">
                <a:latin typeface="Baskerville Old Face"/>
              </a:rPr>
              <a:t>2</a:t>
            </a:r>
          </a:p>
        </p:txBody>
      </p:sp>
      <p:sp>
        <p:nvSpPr>
          <p:cNvPr id="12" name="Title 1">
            <a:extLst>
              <a:ext uri="{FF2B5EF4-FFF2-40B4-BE49-F238E27FC236}">
                <a16:creationId xmlns:a16="http://schemas.microsoft.com/office/drawing/2014/main" id="{77D5633C-165C-51DA-4FC8-F1CC4D2EE951}"/>
              </a:ext>
            </a:extLst>
          </p:cNvPr>
          <p:cNvSpPr txBox="1">
            <a:spLocks/>
          </p:cNvSpPr>
          <p:nvPr/>
        </p:nvSpPr>
        <p:spPr>
          <a:xfrm>
            <a:off x="6911390" y="2008480"/>
            <a:ext cx="819065"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dirty="0">
                <a:latin typeface="Baskerville Old Face"/>
              </a:rPr>
              <a:t>3</a:t>
            </a:r>
          </a:p>
        </p:txBody>
      </p:sp>
      <p:sp>
        <p:nvSpPr>
          <p:cNvPr id="13" name="Title 1">
            <a:extLst>
              <a:ext uri="{FF2B5EF4-FFF2-40B4-BE49-F238E27FC236}">
                <a16:creationId xmlns:a16="http://schemas.microsoft.com/office/drawing/2014/main" id="{3927BFC4-BEF2-1F28-81C4-299C69A2B620}"/>
              </a:ext>
            </a:extLst>
          </p:cNvPr>
          <p:cNvSpPr txBox="1">
            <a:spLocks/>
          </p:cNvSpPr>
          <p:nvPr/>
        </p:nvSpPr>
        <p:spPr>
          <a:xfrm>
            <a:off x="9785700" y="2008481"/>
            <a:ext cx="819065" cy="71620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dirty="0">
                <a:latin typeface="Baskerville Old Face"/>
              </a:rPr>
              <a:t>4</a:t>
            </a:r>
          </a:p>
        </p:txBody>
      </p:sp>
      <p:sp>
        <p:nvSpPr>
          <p:cNvPr id="15" name="Title 1">
            <a:extLst>
              <a:ext uri="{FF2B5EF4-FFF2-40B4-BE49-F238E27FC236}">
                <a16:creationId xmlns:a16="http://schemas.microsoft.com/office/drawing/2014/main" id="{CEBFE845-61CD-34B0-EAFD-237124C1A17A}"/>
              </a:ext>
            </a:extLst>
          </p:cNvPr>
          <p:cNvSpPr txBox="1">
            <a:spLocks/>
          </p:cNvSpPr>
          <p:nvPr/>
        </p:nvSpPr>
        <p:spPr>
          <a:xfrm>
            <a:off x="400774" y="3000202"/>
            <a:ext cx="2645623"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endParaRPr lang="en-US" sz="2000" dirty="0">
              <a:latin typeface="Baskerville Old Face"/>
            </a:endParaRPr>
          </a:p>
          <a:p>
            <a:pPr algn="ctr"/>
            <a:r>
              <a:rPr lang="en-US" sz="2000" b="1" dirty="0">
                <a:latin typeface="Baskerville Old Face"/>
              </a:rPr>
              <a:t>GREAT INVESTMENT</a:t>
            </a:r>
            <a:endParaRPr lang="en-US" b="1" dirty="0">
              <a:latin typeface="Baskerville Old Face"/>
            </a:endParaRPr>
          </a:p>
          <a:p>
            <a:pPr algn="ctr"/>
            <a:endParaRPr lang="en-US" sz="2000" b="1" dirty="0">
              <a:latin typeface="Baskerville Old Face"/>
            </a:endParaRPr>
          </a:p>
          <a:p>
            <a:pPr algn="ctr"/>
            <a:endParaRPr lang="en-US" sz="2000" b="1" dirty="0">
              <a:latin typeface="Baskerville Old Face"/>
            </a:endParaRPr>
          </a:p>
          <a:p>
            <a:pPr marL="342900" indent="-342900">
              <a:buFont typeface="Courier New"/>
              <a:buChar char="o"/>
            </a:pPr>
            <a:r>
              <a:rPr lang="en-US" sz="2000" dirty="0">
                <a:latin typeface="Baskerville Old Face"/>
              </a:rPr>
              <a:t>Profit from its price fluctuations </a:t>
            </a:r>
          </a:p>
          <a:p>
            <a:pPr marL="342900" indent="-342900">
              <a:buFont typeface="Courier New"/>
              <a:buChar char="o"/>
            </a:pPr>
            <a:r>
              <a:rPr lang="en-US" sz="2000" dirty="0">
                <a:latin typeface="Baskerville Old Face"/>
              </a:rPr>
              <a:t>Hedge against inflation</a:t>
            </a: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sp>
        <p:nvSpPr>
          <p:cNvPr id="2" name="Title 1">
            <a:extLst>
              <a:ext uri="{FF2B5EF4-FFF2-40B4-BE49-F238E27FC236}">
                <a16:creationId xmlns:a16="http://schemas.microsoft.com/office/drawing/2014/main" id="{232CFE40-F302-230B-740A-3DE36F64289E}"/>
              </a:ext>
            </a:extLst>
          </p:cNvPr>
          <p:cNvSpPr txBox="1">
            <a:spLocks/>
          </p:cNvSpPr>
          <p:nvPr/>
        </p:nvSpPr>
        <p:spPr>
          <a:xfrm>
            <a:off x="3274602" y="3000202"/>
            <a:ext cx="2645623"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endParaRPr lang="en-US" sz="2000" b="1" dirty="0">
              <a:latin typeface="Baskerville Old Face"/>
            </a:endParaRPr>
          </a:p>
          <a:p>
            <a:pPr algn="ctr"/>
            <a:r>
              <a:rPr lang="en-US" sz="2000" b="1" dirty="0">
                <a:latin typeface="Baskerville Old Face"/>
              </a:rPr>
              <a:t>AIMS</a:t>
            </a:r>
          </a:p>
          <a:p>
            <a:pPr algn="ctr"/>
            <a:endParaRPr lang="en-US" sz="2000" b="1" dirty="0">
              <a:latin typeface="Baskerville Old Face"/>
            </a:endParaRPr>
          </a:p>
          <a:p>
            <a:pPr marL="342900" indent="-342900">
              <a:buFont typeface="Courier New"/>
              <a:buChar char="o"/>
            </a:pPr>
            <a:r>
              <a:rPr lang="en-US" sz="2000" dirty="0">
                <a:latin typeface="Baskerville Old Face"/>
              </a:rPr>
              <a:t>Help assess the overall future trend</a:t>
            </a:r>
          </a:p>
          <a:p>
            <a:pPr marL="342900" indent="-342900">
              <a:buFont typeface="Courier New"/>
              <a:buChar char="o"/>
            </a:pPr>
            <a:r>
              <a:rPr lang="en-US" sz="2000" dirty="0">
                <a:latin typeface="Baskerville Old Face"/>
              </a:rPr>
              <a:t>Look out for multicollinearity and overfitting </a:t>
            </a:r>
          </a:p>
          <a:p>
            <a:pPr marL="342900" indent="-342900">
              <a:buFont typeface="Courier New"/>
              <a:buChar char="o"/>
            </a:pPr>
            <a:r>
              <a:rPr lang="en-US" sz="2000" dirty="0">
                <a:latin typeface="Baskerville Old Face"/>
              </a:rPr>
              <a:t>Understanding who the drivers are</a:t>
            </a:r>
          </a:p>
          <a:p>
            <a:pPr marL="342900" indent="-342900">
              <a:buFont typeface="Courier New"/>
              <a:buChar char="o"/>
            </a:pPr>
            <a:endParaRPr lang="en-US" dirty="0"/>
          </a:p>
          <a:p>
            <a:pPr marL="342900" indent="-342900" algn="ctr">
              <a:buFont typeface="Courier New"/>
              <a:buChar char="o"/>
            </a:pPr>
            <a:endParaRPr lang="en-US" sz="2000" dirty="0">
              <a:latin typeface="DIN Pro Medium"/>
            </a:endParaRPr>
          </a:p>
        </p:txBody>
      </p:sp>
      <p:sp>
        <p:nvSpPr>
          <p:cNvPr id="3" name="Title 1">
            <a:extLst>
              <a:ext uri="{FF2B5EF4-FFF2-40B4-BE49-F238E27FC236}">
                <a16:creationId xmlns:a16="http://schemas.microsoft.com/office/drawing/2014/main" id="{84A0DC4C-8253-189E-B304-9D2F31E6F86A}"/>
              </a:ext>
            </a:extLst>
          </p:cNvPr>
          <p:cNvSpPr txBox="1">
            <a:spLocks/>
          </p:cNvSpPr>
          <p:nvPr/>
        </p:nvSpPr>
        <p:spPr>
          <a:xfrm>
            <a:off x="6170202" y="3000201"/>
            <a:ext cx="2645623"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endParaRPr lang="en-US" sz="2000" b="1" dirty="0">
              <a:latin typeface="Baskerville Old Face"/>
            </a:endParaRPr>
          </a:p>
          <a:p>
            <a:pPr algn="ctr"/>
            <a:r>
              <a:rPr lang="en-US" sz="2000" b="1" dirty="0">
                <a:latin typeface="Baskerville Old Face"/>
              </a:rPr>
              <a:t>USEFUL FOR</a:t>
            </a:r>
            <a:endParaRPr lang="en-US" b="1" dirty="0">
              <a:latin typeface="Baskerville Old Face"/>
            </a:endParaRPr>
          </a:p>
          <a:p>
            <a:pPr algn="ctr"/>
            <a:endParaRPr lang="en-US" sz="2000" b="1" dirty="0">
              <a:latin typeface="Baskerville Old Face"/>
            </a:endParaRPr>
          </a:p>
          <a:p>
            <a:pPr marL="342900" indent="-342900">
              <a:buFont typeface="Courier New"/>
              <a:buChar char="o"/>
            </a:pPr>
            <a:r>
              <a:rPr lang="en-US" sz="2000" dirty="0">
                <a:solidFill>
                  <a:srgbClr val="0057B7"/>
                </a:solidFill>
                <a:latin typeface="Baskerville Old Face"/>
                <a:cs typeface="Arial"/>
              </a:rPr>
              <a:t>Investments</a:t>
            </a:r>
          </a:p>
          <a:p>
            <a:pPr marL="342900" indent="-342900">
              <a:buFont typeface="Courier New"/>
              <a:buChar char="o"/>
            </a:pPr>
            <a:r>
              <a:rPr lang="en-US" sz="2000" dirty="0">
                <a:latin typeface="Baskerville Old Face"/>
              </a:rPr>
              <a:t>Speculation</a:t>
            </a:r>
          </a:p>
          <a:p>
            <a:pPr marL="342900" indent="-342900">
              <a:buFont typeface="Courier New"/>
              <a:buChar char="o"/>
            </a:pPr>
            <a:r>
              <a:rPr lang="en-US" sz="2000" dirty="0">
                <a:latin typeface="Baskerville Old Face"/>
              </a:rPr>
              <a:t>Risk Management</a:t>
            </a:r>
          </a:p>
          <a:p>
            <a:endParaRPr lang="en-US" dirty="0"/>
          </a:p>
          <a:p>
            <a:pPr marL="342900" indent="-342900" algn="ctr">
              <a:buFont typeface="Courier New"/>
              <a:buChar char="o"/>
            </a:pPr>
            <a:endParaRPr lang="en-US" sz="2000" dirty="0">
              <a:latin typeface="DIN Pro Medium"/>
            </a:endParaRPr>
          </a:p>
        </p:txBody>
      </p:sp>
      <p:sp>
        <p:nvSpPr>
          <p:cNvPr id="4" name="Title 1">
            <a:extLst>
              <a:ext uri="{FF2B5EF4-FFF2-40B4-BE49-F238E27FC236}">
                <a16:creationId xmlns:a16="http://schemas.microsoft.com/office/drawing/2014/main" id="{9749683A-FD70-1666-DD5B-E04AF141ED00}"/>
              </a:ext>
            </a:extLst>
          </p:cNvPr>
          <p:cNvSpPr txBox="1">
            <a:spLocks/>
          </p:cNvSpPr>
          <p:nvPr/>
        </p:nvSpPr>
        <p:spPr>
          <a:xfrm>
            <a:off x="9044030" y="3000201"/>
            <a:ext cx="2645623" cy="2884542"/>
          </a:xfrm>
          <a:prstGeom prst="rect">
            <a:avLst/>
          </a:prstGeom>
          <a:solidFill>
            <a:schemeClr val="bg1">
              <a:lumMod val="75000"/>
            </a:schemeClr>
          </a:solidFill>
        </p:spPr>
        <p:txBody>
          <a:bodyPr lIns="91440" tIns="45720" rIns="91440" bIns="45720" anchor="t">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endParaRPr lang="en-US" sz="2000" dirty="0">
              <a:latin typeface="Baskerville Old Face"/>
            </a:endParaRPr>
          </a:p>
          <a:p>
            <a:pPr algn="ctr"/>
            <a:r>
              <a:rPr lang="en-US" sz="2000" b="1" dirty="0">
                <a:latin typeface="Baskerville Old Face"/>
              </a:rPr>
              <a:t>POTENTIAL CLIENTS </a:t>
            </a:r>
          </a:p>
          <a:p>
            <a:pPr algn="ctr"/>
            <a:endParaRPr lang="en-US" sz="2000" b="1" dirty="0">
              <a:solidFill>
                <a:srgbClr val="0057B7"/>
              </a:solidFill>
              <a:latin typeface="Baskerville Old Face"/>
              <a:cs typeface="Arial"/>
            </a:endParaRPr>
          </a:p>
          <a:p>
            <a:pPr marL="342900" indent="-342900">
              <a:buFont typeface="Courier New"/>
              <a:buChar char="o"/>
            </a:pPr>
            <a:r>
              <a:rPr lang="en-US" sz="2000" dirty="0">
                <a:solidFill>
                  <a:srgbClr val="0057B7"/>
                </a:solidFill>
                <a:latin typeface="Baskerville Old Face"/>
                <a:cs typeface="Arial"/>
              </a:rPr>
              <a:t>Trading Firms</a:t>
            </a:r>
          </a:p>
          <a:p>
            <a:pPr marL="342900" indent="-342900">
              <a:buFont typeface="Courier New"/>
              <a:buChar char="o"/>
            </a:pPr>
            <a:r>
              <a:rPr lang="en-US" sz="2000" dirty="0">
                <a:solidFill>
                  <a:srgbClr val="0057B7"/>
                </a:solidFill>
                <a:latin typeface="Baskerville Old Face"/>
                <a:cs typeface="Arial"/>
              </a:rPr>
              <a:t>Hedge Funds</a:t>
            </a:r>
          </a:p>
          <a:p>
            <a:pPr marL="342900" indent="-342900">
              <a:buFont typeface="Courier New"/>
              <a:buChar char="o"/>
            </a:pPr>
            <a:r>
              <a:rPr lang="en-US" sz="2000" dirty="0">
                <a:solidFill>
                  <a:srgbClr val="0057B7"/>
                </a:solidFill>
                <a:latin typeface="Baskerville Old Face"/>
                <a:cs typeface="Arial"/>
              </a:rPr>
              <a:t>Crypto Exchanges</a:t>
            </a:r>
          </a:p>
          <a:p>
            <a:pPr marL="342900" indent="-342900">
              <a:buFont typeface="Courier New"/>
              <a:buChar char="o"/>
            </a:pPr>
            <a:r>
              <a:rPr lang="en-US" sz="2000" dirty="0">
                <a:solidFill>
                  <a:srgbClr val="0057B7"/>
                </a:solidFill>
                <a:latin typeface="Baskerville Old Face"/>
                <a:cs typeface="Arial"/>
              </a:rPr>
              <a:t>Fintech Startups</a:t>
            </a:r>
            <a:endParaRPr lang="en-US" dirty="0"/>
          </a:p>
          <a:p>
            <a:pPr marL="342900" indent="-342900" algn="ctr">
              <a:buFont typeface="Courier New"/>
              <a:buChar char="o"/>
            </a:pPr>
            <a:endParaRPr lang="en-US" sz="2000" dirty="0">
              <a:latin typeface="DIN Pro Medium"/>
            </a:endParaRPr>
          </a:p>
        </p:txBody>
      </p:sp>
    </p:spTree>
    <p:extLst>
      <p:ext uri="{BB962C8B-B14F-4D97-AF65-F5344CB8AC3E}">
        <p14:creationId xmlns:p14="http://schemas.microsoft.com/office/powerpoint/2010/main" val="395049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B0A2EC-43FE-25D2-44C8-17D9064687C1}"/>
              </a:ext>
            </a:extLst>
          </p:cNvPr>
          <p:cNvSpPr txBox="1">
            <a:spLocks/>
          </p:cNvSpPr>
          <p:nvPr/>
        </p:nvSpPr>
        <p:spPr>
          <a:xfrm>
            <a:off x="716297" y="443356"/>
            <a:ext cx="4435363"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400" b="1" dirty="0">
                <a:latin typeface="Baskerville Old Face"/>
              </a:rPr>
              <a:t>DATA SELECTION AND PREPARATION</a:t>
            </a:r>
          </a:p>
        </p:txBody>
      </p:sp>
      <p:sp>
        <p:nvSpPr>
          <p:cNvPr id="10" name="Title 1">
            <a:extLst>
              <a:ext uri="{FF2B5EF4-FFF2-40B4-BE49-F238E27FC236}">
                <a16:creationId xmlns:a16="http://schemas.microsoft.com/office/drawing/2014/main" id="{9CB268EB-ED7E-861C-6F0F-6C8B36C7579C}"/>
              </a:ext>
            </a:extLst>
          </p:cNvPr>
          <p:cNvSpPr txBox="1">
            <a:spLocks/>
          </p:cNvSpPr>
          <p:nvPr/>
        </p:nvSpPr>
        <p:spPr>
          <a:xfrm>
            <a:off x="1070750" y="1800405"/>
            <a:ext cx="3726459" cy="3897269"/>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Kaggle dataset</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17’515 rows x 131 columns</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Cryptocurrency pairs info (open, high, close, volume)</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Commodities (crude oil, gold, corn)</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Global stock indices (NASDAQ, DAX, S&amp;P 500)</a:t>
            </a:r>
          </a:p>
        </p:txBody>
      </p:sp>
      <p:pic>
        <p:nvPicPr>
          <p:cNvPr id="11" name="Picture 10" descr="A sign with a statue in front of a building&#10;&#10;Description automatically generated">
            <a:extLst>
              <a:ext uri="{FF2B5EF4-FFF2-40B4-BE49-F238E27FC236}">
                <a16:creationId xmlns:a16="http://schemas.microsoft.com/office/drawing/2014/main" id="{8C2754E5-EE22-D39F-1566-4156B71AB6D5}"/>
              </a:ext>
            </a:extLst>
          </p:cNvPr>
          <p:cNvPicPr>
            <a:picLocks noChangeAspect="1"/>
          </p:cNvPicPr>
          <p:nvPr/>
        </p:nvPicPr>
        <p:blipFill>
          <a:blip r:embed="rId2">
            <a:alphaModFix amt="24000"/>
          </a:blip>
          <a:srcRect l="11582" r="-11582"/>
          <a:stretch/>
        </p:blipFill>
        <p:spPr>
          <a:xfrm>
            <a:off x="5692812" y="0"/>
            <a:ext cx="7335147" cy="6288739"/>
          </a:xfrm>
          <a:prstGeom prst="rect">
            <a:avLst/>
          </a:prstGeom>
          <a:effectLst/>
        </p:spPr>
      </p:pic>
      <p:sp>
        <p:nvSpPr>
          <p:cNvPr id="3" name="Title 1">
            <a:extLst>
              <a:ext uri="{FF2B5EF4-FFF2-40B4-BE49-F238E27FC236}">
                <a16:creationId xmlns:a16="http://schemas.microsoft.com/office/drawing/2014/main" id="{1644B9E2-8DFD-AE74-FE71-DE4FD2E0F322}"/>
              </a:ext>
            </a:extLst>
          </p:cNvPr>
          <p:cNvSpPr txBox="1">
            <a:spLocks/>
          </p:cNvSpPr>
          <p:nvPr/>
        </p:nvSpPr>
        <p:spPr>
          <a:xfrm>
            <a:off x="6451600" y="3901318"/>
            <a:ext cx="5120639" cy="2235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Handling missing values</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Features with mainly “</a:t>
            </a:r>
            <a:r>
              <a:rPr lang="en-US" sz="2000" dirty="0" err="1">
                <a:latin typeface="Baskerville Old Face" panose="02020602080505020303" pitchFamily="18" charset="77"/>
                <a:ea typeface="Baskerville" panose="02020502070401020303" pitchFamily="18" charset="0"/>
              </a:rPr>
              <a:t>NaN</a:t>
            </a:r>
            <a:r>
              <a:rPr lang="en-US" sz="2000" dirty="0">
                <a:latin typeface="Baskerville Old Face" panose="02020602080505020303" pitchFamily="18" charset="77"/>
                <a:ea typeface="Baskerville" panose="02020502070401020303" pitchFamily="18" charset="0"/>
              </a:rPr>
              <a:t>” values: deleted</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Time stamps turned to features</a:t>
            </a: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Numeric columns </a:t>
            </a:r>
            <a:r>
              <a:rPr lang="en-US" sz="2000" dirty="0" err="1">
                <a:latin typeface="Baskerville Old Face" panose="02020602080505020303" pitchFamily="18" charset="77"/>
                <a:ea typeface="Baskerville" panose="02020502070401020303" pitchFamily="18" charset="0"/>
              </a:rPr>
              <a:t>normalised</a:t>
            </a:r>
            <a:endParaRPr lang="en-US" sz="2000" dirty="0">
              <a:latin typeface="Baskerville Old Face" panose="02020602080505020303" pitchFamily="18" charset="77"/>
              <a:ea typeface="Baskerville" panose="02020502070401020303" pitchFamily="18" charset="0"/>
            </a:endParaRPr>
          </a:p>
          <a:p>
            <a:pPr marL="342900" indent="-342900" algn="ctr">
              <a:buFont typeface="Courier New" panose="02070309020205020404" pitchFamily="49" charset="0"/>
              <a:buChar char="o"/>
            </a:pPr>
            <a:r>
              <a:rPr lang="en-US" sz="2000" dirty="0">
                <a:latin typeface="Baskerville Old Face" panose="02020602080505020303" pitchFamily="18" charset="77"/>
                <a:ea typeface="Baskerville" panose="02020502070401020303" pitchFamily="18" charset="0"/>
              </a:rPr>
              <a:t>Target Variable: “BTC_USDT_1h_close” </a:t>
            </a:r>
          </a:p>
          <a:p>
            <a:pPr marL="342900" indent="-342900" algn="ctr">
              <a:buFont typeface="Courier New" panose="02070309020205020404" pitchFamily="49" charset="0"/>
              <a:buChar char="o"/>
            </a:pPr>
            <a:endParaRPr lang="en-US" sz="2000" dirty="0">
              <a:latin typeface="Baskerville Old Face" panose="02020602080505020303" pitchFamily="18" charset="77"/>
              <a:ea typeface="Baskerville" panose="02020502070401020303" pitchFamily="18" charset="0"/>
            </a:endParaRPr>
          </a:p>
        </p:txBody>
      </p:sp>
      <p:pic>
        <p:nvPicPr>
          <p:cNvPr id="7" name="Picture 6" descr="A screenshot of a web page&#10;&#10;AI-generated content may be incorrect.">
            <a:extLst>
              <a:ext uri="{FF2B5EF4-FFF2-40B4-BE49-F238E27FC236}">
                <a16:creationId xmlns:a16="http://schemas.microsoft.com/office/drawing/2014/main" id="{8EA6E188-7EEF-3466-4F94-41313BFCC566}"/>
              </a:ext>
            </a:extLst>
          </p:cNvPr>
          <p:cNvPicPr>
            <a:picLocks noChangeAspect="1"/>
          </p:cNvPicPr>
          <p:nvPr/>
        </p:nvPicPr>
        <p:blipFill>
          <a:blip r:embed="rId3"/>
          <a:stretch>
            <a:fillRect/>
          </a:stretch>
        </p:blipFill>
        <p:spPr>
          <a:xfrm>
            <a:off x="6917746" y="160543"/>
            <a:ext cx="4203504" cy="3588495"/>
          </a:xfrm>
          <a:prstGeom prst="rect">
            <a:avLst/>
          </a:prstGeom>
        </p:spPr>
      </p:pic>
    </p:spTree>
    <p:extLst>
      <p:ext uri="{BB962C8B-B14F-4D97-AF65-F5344CB8AC3E}">
        <p14:creationId xmlns:p14="http://schemas.microsoft.com/office/powerpoint/2010/main" val="409670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ign with a statue in front of a building&#10;&#10;Description automatically generated">
            <a:extLst>
              <a:ext uri="{FF2B5EF4-FFF2-40B4-BE49-F238E27FC236}">
                <a16:creationId xmlns:a16="http://schemas.microsoft.com/office/drawing/2014/main" id="{934A24E5-4ACD-EBF6-7DB4-0E033E4173A5}"/>
              </a:ext>
            </a:extLst>
          </p:cNvPr>
          <p:cNvPicPr>
            <a:picLocks noChangeAspect="1"/>
          </p:cNvPicPr>
          <p:nvPr/>
        </p:nvPicPr>
        <p:blipFill>
          <a:blip r:embed="rId2">
            <a:alphaModFix amt="24000"/>
          </a:blip>
          <a:srcRect l="11409" t="26790" r="773" b="22599"/>
          <a:stretch/>
        </p:blipFill>
        <p:spPr>
          <a:xfrm>
            <a:off x="836459" y="952091"/>
            <a:ext cx="10519081" cy="5195507"/>
          </a:xfrm>
          <a:prstGeom prst="rect">
            <a:avLst/>
          </a:prstGeom>
          <a:effectLst/>
        </p:spPr>
      </p:pic>
      <p:sp>
        <p:nvSpPr>
          <p:cNvPr id="3" name="Title 1">
            <a:extLst>
              <a:ext uri="{FF2B5EF4-FFF2-40B4-BE49-F238E27FC236}">
                <a16:creationId xmlns:a16="http://schemas.microsoft.com/office/drawing/2014/main" id="{AB9A665D-3866-EE35-A09E-53FC75BAB950}"/>
              </a:ext>
            </a:extLst>
          </p:cNvPr>
          <p:cNvSpPr txBox="1">
            <a:spLocks/>
          </p:cNvSpPr>
          <p:nvPr/>
        </p:nvSpPr>
        <p:spPr>
          <a:xfrm>
            <a:off x="1019521" y="-87020"/>
            <a:ext cx="10519081"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VARIABLE SELECTION AND MULTICOLLINEARITY</a:t>
            </a:r>
          </a:p>
        </p:txBody>
      </p:sp>
      <p:sp>
        <p:nvSpPr>
          <p:cNvPr id="12" name="Title 1">
            <a:extLst>
              <a:ext uri="{FF2B5EF4-FFF2-40B4-BE49-F238E27FC236}">
                <a16:creationId xmlns:a16="http://schemas.microsoft.com/office/drawing/2014/main" id="{05E79F0A-8FBF-61A5-4C42-524B0F7319C5}"/>
              </a:ext>
            </a:extLst>
          </p:cNvPr>
          <p:cNvSpPr txBox="1">
            <a:spLocks/>
          </p:cNvSpPr>
          <p:nvPr/>
        </p:nvSpPr>
        <p:spPr>
          <a:xfrm>
            <a:off x="6279062" y="1182290"/>
            <a:ext cx="4724792" cy="4735111"/>
          </a:xfrm>
          <a:prstGeom prst="rect">
            <a:avLst/>
          </a:prstGeom>
          <a:solidFill>
            <a:srgbClr val="D0CECE">
              <a:alpha val="64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endParaRPr lang="en-US" sz="2000" dirty="0">
              <a:latin typeface="Baskerville Old Face"/>
            </a:endParaRPr>
          </a:p>
          <a:p>
            <a:pPr marL="342900" indent="-342900">
              <a:buFont typeface="Courier New"/>
              <a:buChar char="o"/>
            </a:pPr>
            <a:r>
              <a:rPr lang="en-US" sz="2000" dirty="0">
                <a:latin typeface="Baskerville Old Face"/>
              </a:rPr>
              <a:t>Correlation Analysis</a:t>
            </a:r>
          </a:p>
          <a:p>
            <a:pPr marL="342900" indent="-342900">
              <a:buFont typeface="Courier New"/>
              <a:buChar char="o"/>
            </a:pPr>
            <a:r>
              <a:rPr lang="en-US" sz="2000" dirty="0">
                <a:latin typeface="Baskerville Old Face"/>
              </a:rPr>
              <a:t>BTC-related variables (BTC_USDT_1h_open, high, and low) were dropped </a:t>
            </a:r>
          </a:p>
          <a:p>
            <a:pPr marL="342900" indent="-342900">
              <a:buFont typeface="Courier New"/>
              <a:buChar char="o"/>
            </a:pPr>
            <a:endParaRPr lang="en-US" sz="2000" dirty="0">
              <a:latin typeface="Baskerville Old Face"/>
            </a:endParaRPr>
          </a:p>
          <a:p>
            <a:endParaRPr lang="en-US" sz="2000" dirty="0">
              <a:latin typeface="Baskerville Old Face"/>
            </a:endParaRPr>
          </a:p>
          <a:p>
            <a:pPr marL="342900" indent="-342900">
              <a:buFont typeface="Courier New"/>
              <a:buChar char="o"/>
            </a:pPr>
            <a:r>
              <a:rPr lang="en-US" sz="2000" dirty="0">
                <a:latin typeface="Baskerville Old Face"/>
              </a:rPr>
              <a:t>Features with a VIF value of more than 10 were removed.</a:t>
            </a:r>
          </a:p>
          <a:p>
            <a:pPr marL="342900" indent="-342900">
              <a:buFont typeface="Courier New" panose="02070309020205020404" pitchFamily="49" charset="0"/>
              <a:buChar char="o"/>
            </a:pPr>
            <a:r>
              <a:rPr lang="en-US" sz="2000" dirty="0">
                <a:latin typeface="Baskerville Old Face"/>
              </a:rPr>
              <a:t>Resulted in 30 predictors</a:t>
            </a:r>
            <a:r>
              <a:rPr lang="en-US" dirty="0"/>
              <a:t> </a:t>
            </a:r>
          </a:p>
          <a:p>
            <a:endParaRPr lang="en-US" dirty="0"/>
          </a:p>
          <a:p>
            <a:pPr marL="342900" indent="-342900">
              <a:buFont typeface="Courier New"/>
              <a:buChar char="o"/>
            </a:pPr>
            <a:endParaRPr lang="en-US" sz="2000" dirty="0">
              <a:latin typeface="Baskerville Old Face"/>
            </a:endParaRPr>
          </a:p>
          <a:p>
            <a:pPr marL="342900" indent="-342900">
              <a:buFont typeface="Courier New"/>
              <a:buChar char="o"/>
            </a:pPr>
            <a:endParaRPr lang="en-US" sz="2000" dirty="0">
              <a:latin typeface="Baskerville Old Face"/>
            </a:endParaRPr>
          </a:p>
          <a:p>
            <a:endParaRPr lang="en-US" sz="2000" dirty="0">
              <a:latin typeface="Baskerville Old Face"/>
            </a:endParaRPr>
          </a:p>
          <a:p>
            <a:endParaRPr lang="en-US" sz="2000" dirty="0">
              <a:latin typeface="Baskerville Old Face"/>
            </a:endParaRPr>
          </a:p>
          <a:p>
            <a:pPr marL="342900" indent="-342900" algn="ctr">
              <a:buFont typeface="Courier New"/>
              <a:buChar char="o"/>
            </a:pPr>
            <a:endParaRPr lang="en-US" sz="2000" dirty="0">
              <a:latin typeface="DIN Pro Medium"/>
            </a:endParaRPr>
          </a:p>
        </p:txBody>
      </p:sp>
      <p:pic>
        <p:nvPicPr>
          <p:cNvPr id="2" name="Picture 1">
            <a:extLst>
              <a:ext uri="{FF2B5EF4-FFF2-40B4-BE49-F238E27FC236}">
                <a16:creationId xmlns:a16="http://schemas.microsoft.com/office/drawing/2014/main" id="{A42ECCA2-EECB-7DDE-854F-DD408E83D415}"/>
              </a:ext>
            </a:extLst>
          </p:cNvPr>
          <p:cNvPicPr>
            <a:picLocks noChangeAspect="1"/>
          </p:cNvPicPr>
          <p:nvPr/>
        </p:nvPicPr>
        <p:blipFill>
          <a:blip r:embed="rId3"/>
          <a:stretch>
            <a:fillRect/>
          </a:stretch>
        </p:blipFill>
        <p:spPr>
          <a:xfrm>
            <a:off x="1134103" y="1707268"/>
            <a:ext cx="4961896" cy="3685151"/>
          </a:xfrm>
          <a:prstGeom prst="rect">
            <a:avLst/>
          </a:prstGeom>
        </p:spPr>
      </p:pic>
    </p:spTree>
    <p:extLst>
      <p:ext uri="{BB962C8B-B14F-4D97-AF65-F5344CB8AC3E}">
        <p14:creationId xmlns:p14="http://schemas.microsoft.com/office/powerpoint/2010/main" val="404598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CFA9F269-C89D-E687-4E9A-66B9EFCA7EF2}"/>
              </a:ext>
            </a:extLst>
          </p:cNvPr>
          <p:cNvPicPr>
            <a:picLocks noChangeAspect="1"/>
          </p:cNvPicPr>
          <p:nvPr/>
        </p:nvPicPr>
        <p:blipFill>
          <a:blip r:embed="rId3">
            <a:alphaModFix amt="38000"/>
          </a:blip>
          <a:stretch>
            <a:fillRect/>
          </a:stretch>
        </p:blipFill>
        <p:spPr>
          <a:xfrm>
            <a:off x="5926048" y="574"/>
            <a:ext cx="7344290" cy="6275613"/>
          </a:xfrm>
          <a:prstGeom prst="rect">
            <a:avLst/>
          </a:prstGeom>
        </p:spPr>
      </p:pic>
      <p:sp>
        <p:nvSpPr>
          <p:cNvPr id="10" name="Title 1">
            <a:extLst>
              <a:ext uri="{FF2B5EF4-FFF2-40B4-BE49-F238E27FC236}">
                <a16:creationId xmlns:a16="http://schemas.microsoft.com/office/drawing/2014/main" id="{9CB268EB-ED7E-861C-6F0F-6C8B36C7579C}"/>
              </a:ext>
            </a:extLst>
          </p:cNvPr>
          <p:cNvSpPr txBox="1">
            <a:spLocks/>
          </p:cNvSpPr>
          <p:nvPr/>
        </p:nvSpPr>
        <p:spPr>
          <a:xfrm>
            <a:off x="1051516" y="2045620"/>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panose="02070309020205020404" pitchFamily="49" charset="0"/>
              <a:buChar char="o"/>
            </a:pPr>
            <a:r>
              <a:rPr lang="en-US" sz="2000" dirty="0">
                <a:latin typeface="Baskerville Old Face"/>
              </a:rPr>
              <a:t>Adjusted R^2 = 0.8622 </a:t>
            </a:r>
          </a:p>
          <a:p>
            <a:pPr marL="342900" indent="-342900">
              <a:buFont typeface="Courier New" panose="02070309020205020404" pitchFamily="49" charset="0"/>
              <a:buChar char="o"/>
            </a:pPr>
            <a:r>
              <a:rPr lang="en-US" sz="2000" dirty="0">
                <a:latin typeface="Baskerville Old Face"/>
              </a:rPr>
              <a:t>significant predictors included “</a:t>
            </a:r>
            <a:r>
              <a:rPr lang="en-US" sz="2000" dirty="0" err="1">
                <a:latin typeface="Baskerville Old Face"/>
              </a:rPr>
              <a:t>funding_rate</a:t>
            </a:r>
            <a:r>
              <a:rPr lang="en-US" sz="2000" dirty="0">
                <a:latin typeface="Baskerville Old Face"/>
              </a:rPr>
              <a:t>”, “</a:t>
            </a:r>
            <a:r>
              <a:rPr lang="en-US" sz="2000" dirty="0" err="1">
                <a:latin typeface="Baskerville Old Face"/>
              </a:rPr>
              <a:t>google_trends_buy_crypto</a:t>
            </a:r>
            <a:r>
              <a:rPr lang="en-US" sz="2000" dirty="0">
                <a:latin typeface="Baskerville Old Face"/>
              </a:rPr>
              <a:t>”</a:t>
            </a:r>
          </a:p>
        </p:txBody>
      </p:sp>
      <p:sp>
        <p:nvSpPr>
          <p:cNvPr id="4" name="Title 1">
            <a:extLst>
              <a:ext uri="{FF2B5EF4-FFF2-40B4-BE49-F238E27FC236}">
                <a16:creationId xmlns:a16="http://schemas.microsoft.com/office/drawing/2014/main" id="{7E09B9EF-AD0C-CB4A-B37B-EF98C5597F36}"/>
              </a:ext>
            </a:extLst>
          </p:cNvPr>
          <p:cNvSpPr txBox="1">
            <a:spLocks/>
          </p:cNvSpPr>
          <p:nvPr/>
        </p:nvSpPr>
        <p:spPr>
          <a:xfrm>
            <a:off x="719661" y="87151"/>
            <a:ext cx="4435363"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1: NORMAL LINEAR MODEL</a:t>
            </a:r>
            <a:endParaRPr lang="en-US" sz="3600" b="1" dirty="0">
              <a:latin typeface="Baskerville Old Face"/>
            </a:endParaRPr>
          </a:p>
        </p:txBody>
      </p:sp>
      <p:sp>
        <p:nvSpPr>
          <p:cNvPr id="5" name="Title 1">
            <a:extLst>
              <a:ext uri="{FF2B5EF4-FFF2-40B4-BE49-F238E27FC236}">
                <a16:creationId xmlns:a16="http://schemas.microsoft.com/office/drawing/2014/main" id="{64B41FE9-8896-9F29-5421-D099E18EDC8E}"/>
              </a:ext>
            </a:extLst>
          </p:cNvPr>
          <p:cNvSpPr txBox="1">
            <a:spLocks/>
          </p:cNvSpPr>
          <p:nvPr/>
        </p:nvSpPr>
        <p:spPr>
          <a:xfrm>
            <a:off x="1051516" y="4369720"/>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lgn="ctr">
              <a:buFont typeface="Courier New"/>
              <a:buChar char="o"/>
            </a:pPr>
            <a:r>
              <a:rPr lang="en-US" sz="2000" dirty="0">
                <a:latin typeface="Baskerville Old Face"/>
              </a:rPr>
              <a:t>10-fold Cross Validation</a:t>
            </a:r>
          </a:p>
          <a:p>
            <a:pPr marL="342900" indent="-342900" algn="ctr">
              <a:buFont typeface="Courier New"/>
              <a:buChar char="o"/>
            </a:pPr>
            <a:r>
              <a:rPr lang="en-US" sz="2000" dirty="0">
                <a:latin typeface="Baskerville Old Face"/>
              </a:rPr>
              <a:t>RMSE = 0.108 </a:t>
            </a:r>
          </a:p>
          <a:p>
            <a:pPr marL="342900" indent="-342900" algn="ctr">
              <a:buFont typeface="Courier New"/>
              <a:buChar char="o"/>
            </a:pPr>
            <a:r>
              <a:rPr lang="en-US" sz="2000" dirty="0">
                <a:latin typeface="Baskerville Old Face"/>
              </a:rPr>
              <a:t>MAE = 0.0854 </a:t>
            </a:r>
          </a:p>
          <a:p>
            <a:pPr marL="342900" indent="-342900" algn="ctr">
              <a:buFont typeface="Courier New"/>
              <a:buChar char="o"/>
            </a:pPr>
            <a:r>
              <a:rPr lang="en-US" sz="2000" dirty="0">
                <a:latin typeface="Baskerville Old Face"/>
              </a:rPr>
              <a:t>R^2 value = 0.8608445 </a:t>
            </a:r>
          </a:p>
        </p:txBody>
      </p:sp>
      <p:sp>
        <p:nvSpPr>
          <p:cNvPr id="8" name="Title 1">
            <a:extLst>
              <a:ext uri="{FF2B5EF4-FFF2-40B4-BE49-F238E27FC236}">
                <a16:creationId xmlns:a16="http://schemas.microsoft.com/office/drawing/2014/main" id="{3C5D12B9-C9B1-BA47-BB87-B6FA33658606}"/>
              </a:ext>
            </a:extLst>
          </p:cNvPr>
          <p:cNvSpPr txBox="1">
            <a:spLocks/>
          </p:cNvSpPr>
          <p:nvPr/>
        </p:nvSpPr>
        <p:spPr>
          <a:xfrm>
            <a:off x="7164002" y="4806144"/>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2000" dirty="0">
                <a:solidFill>
                  <a:srgbClr val="C00000"/>
                </a:solidFill>
                <a:latin typeface="Baskerville Old Face"/>
              </a:rPr>
              <a:t>Violates the linear model assumptions. </a:t>
            </a:r>
          </a:p>
          <a:p>
            <a:pPr marL="342900" indent="-342900">
              <a:buFont typeface="Courier New" panose="02070309020205020404" pitchFamily="49" charset="0"/>
              <a:buChar char="o"/>
            </a:pPr>
            <a:r>
              <a:rPr lang="en-US" sz="2000" dirty="0">
                <a:latin typeface="Baskerville Old Face"/>
              </a:rPr>
              <a:t>Heteroscedasticity</a:t>
            </a:r>
          </a:p>
          <a:p>
            <a:pPr marL="342900" indent="-342900">
              <a:buFont typeface="Courier New" panose="02070309020205020404" pitchFamily="49" charset="0"/>
              <a:buChar char="o"/>
            </a:pPr>
            <a:r>
              <a:rPr lang="en-US" sz="2000" dirty="0">
                <a:latin typeface="Baskerville Old Face"/>
              </a:rPr>
              <a:t>Non-linearity </a:t>
            </a:r>
          </a:p>
          <a:p>
            <a:pPr marL="342900" indent="-342900">
              <a:buFont typeface="Courier New" panose="02070309020205020404" pitchFamily="49" charset="0"/>
              <a:buChar char="o"/>
            </a:pPr>
            <a:r>
              <a:rPr lang="en-US" sz="2000" dirty="0">
                <a:latin typeface="Baskerville Old Face"/>
              </a:rPr>
              <a:t>Major Outliers</a:t>
            </a:r>
            <a:endParaRPr lang="en-US" sz="2000" dirty="0"/>
          </a:p>
        </p:txBody>
      </p:sp>
      <p:sp>
        <p:nvSpPr>
          <p:cNvPr id="18" name="Title 1">
            <a:extLst>
              <a:ext uri="{FF2B5EF4-FFF2-40B4-BE49-F238E27FC236}">
                <a16:creationId xmlns:a16="http://schemas.microsoft.com/office/drawing/2014/main" id="{6BD4A394-4898-22DE-BA43-4663E5064C1D}"/>
              </a:ext>
            </a:extLst>
          </p:cNvPr>
          <p:cNvSpPr txBox="1">
            <a:spLocks/>
          </p:cNvSpPr>
          <p:nvPr/>
        </p:nvSpPr>
        <p:spPr>
          <a:xfrm>
            <a:off x="1051516" y="1480521"/>
            <a:ext cx="4081578" cy="483924"/>
          </a:xfrm>
          <a:prstGeom prst="rect">
            <a:avLst/>
          </a:prstGeom>
          <a:solidFill>
            <a:srgbClr val="D0CECE">
              <a:alpha val="56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RESULTS</a:t>
            </a:r>
          </a:p>
        </p:txBody>
      </p:sp>
      <p:sp>
        <p:nvSpPr>
          <p:cNvPr id="21" name="Title 1">
            <a:extLst>
              <a:ext uri="{FF2B5EF4-FFF2-40B4-BE49-F238E27FC236}">
                <a16:creationId xmlns:a16="http://schemas.microsoft.com/office/drawing/2014/main" id="{D4181C35-8125-7161-63BE-BDA5B1639A37}"/>
              </a:ext>
            </a:extLst>
          </p:cNvPr>
          <p:cNvSpPr txBox="1">
            <a:spLocks/>
          </p:cNvSpPr>
          <p:nvPr/>
        </p:nvSpPr>
        <p:spPr>
          <a:xfrm>
            <a:off x="1062561" y="3673992"/>
            <a:ext cx="4097906" cy="587339"/>
          </a:xfrm>
          <a:prstGeom prst="rect">
            <a:avLst/>
          </a:prstGeom>
          <a:solidFill>
            <a:srgbClr val="D0CECE">
              <a:alpha val="53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CROSS VALIDATION</a:t>
            </a:r>
            <a:endParaRPr lang="en-US" sz="1100" dirty="0">
              <a:solidFill>
                <a:srgbClr val="000000"/>
              </a:solidFill>
              <a:latin typeface="Baskerville Old Face"/>
              <a:cs typeface="Arial"/>
            </a:endParaRPr>
          </a:p>
        </p:txBody>
      </p:sp>
      <p:sp>
        <p:nvSpPr>
          <p:cNvPr id="23" name="Title 1">
            <a:extLst>
              <a:ext uri="{FF2B5EF4-FFF2-40B4-BE49-F238E27FC236}">
                <a16:creationId xmlns:a16="http://schemas.microsoft.com/office/drawing/2014/main" id="{6FAFD1CA-5B5F-AA4A-D3E7-136DC0DC9009}"/>
              </a:ext>
            </a:extLst>
          </p:cNvPr>
          <p:cNvSpPr txBox="1">
            <a:spLocks/>
          </p:cNvSpPr>
          <p:nvPr/>
        </p:nvSpPr>
        <p:spPr>
          <a:xfrm>
            <a:off x="7164002" y="4335082"/>
            <a:ext cx="4076136" cy="418610"/>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RESIDUAL ANALYSIS</a:t>
            </a:r>
            <a:endParaRPr lang="en-US" sz="1100" dirty="0">
              <a:solidFill>
                <a:srgbClr val="000000"/>
              </a:solidFill>
              <a:latin typeface="Baskerville Old Face"/>
              <a:cs typeface="Arial"/>
            </a:endParaRPr>
          </a:p>
        </p:txBody>
      </p:sp>
      <p:pic>
        <p:nvPicPr>
          <p:cNvPr id="2" name="Picture 1">
            <a:extLst>
              <a:ext uri="{FF2B5EF4-FFF2-40B4-BE49-F238E27FC236}">
                <a16:creationId xmlns:a16="http://schemas.microsoft.com/office/drawing/2014/main" id="{9F6067F6-41D8-36E4-D651-1B5E8A1AD14A}"/>
              </a:ext>
            </a:extLst>
          </p:cNvPr>
          <p:cNvPicPr>
            <a:picLocks noChangeAspect="1"/>
          </p:cNvPicPr>
          <p:nvPr/>
        </p:nvPicPr>
        <p:blipFill>
          <a:blip r:embed="rId4"/>
          <a:stretch>
            <a:fillRect/>
          </a:stretch>
        </p:blipFill>
        <p:spPr>
          <a:xfrm>
            <a:off x="6252593" y="121788"/>
            <a:ext cx="5573716" cy="4139543"/>
          </a:xfrm>
          <a:prstGeom prst="rect">
            <a:avLst/>
          </a:prstGeom>
        </p:spPr>
      </p:pic>
    </p:spTree>
    <p:extLst>
      <p:ext uri="{BB962C8B-B14F-4D97-AF65-F5344CB8AC3E}">
        <p14:creationId xmlns:p14="http://schemas.microsoft.com/office/powerpoint/2010/main" val="2019030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0271-975E-5513-DC8C-F17D08347E12}"/>
            </a:ext>
          </a:extLst>
        </p:cNvPr>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676972AC-77AC-84CF-9C55-58F1F0DC9662}"/>
              </a:ext>
            </a:extLst>
          </p:cNvPr>
          <p:cNvPicPr>
            <a:picLocks noChangeAspect="1"/>
          </p:cNvPicPr>
          <p:nvPr/>
        </p:nvPicPr>
        <p:blipFill>
          <a:blip r:embed="rId2">
            <a:alphaModFix amt="38000"/>
          </a:blip>
          <a:stretch>
            <a:fillRect/>
          </a:stretch>
        </p:blipFill>
        <p:spPr>
          <a:xfrm>
            <a:off x="5926048" y="574"/>
            <a:ext cx="7344290" cy="6275613"/>
          </a:xfrm>
          <a:prstGeom prst="rect">
            <a:avLst/>
          </a:prstGeom>
        </p:spPr>
      </p:pic>
      <p:sp>
        <p:nvSpPr>
          <p:cNvPr id="4" name="Title 1">
            <a:extLst>
              <a:ext uri="{FF2B5EF4-FFF2-40B4-BE49-F238E27FC236}">
                <a16:creationId xmlns:a16="http://schemas.microsoft.com/office/drawing/2014/main" id="{F97EDFF6-458C-0DD5-4213-21DE7D862DBA}"/>
              </a:ext>
            </a:extLst>
          </p:cNvPr>
          <p:cNvSpPr txBox="1">
            <a:spLocks/>
          </p:cNvSpPr>
          <p:nvPr/>
        </p:nvSpPr>
        <p:spPr>
          <a:xfrm>
            <a:off x="719661" y="87151"/>
            <a:ext cx="4435363"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2: PIECEWISE LINEAR MODEL</a:t>
            </a:r>
            <a:endParaRPr lang="en-US" sz="3600" b="1" dirty="0">
              <a:latin typeface="Baskerville Old Face"/>
            </a:endParaRPr>
          </a:p>
        </p:txBody>
      </p:sp>
      <p:sp>
        <p:nvSpPr>
          <p:cNvPr id="5" name="Title 1">
            <a:extLst>
              <a:ext uri="{FF2B5EF4-FFF2-40B4-BE49-F238E27FC236}">
                <a16:creationId xmlns:a16="http://schemas.microsoft.com/office/drawing/2014/main" id="{BCF1F60E-55AB-9745-F8A8-D814E2E75E7D}"/>
              </a:ext>
            </a:extLst>
          </p:cNvPr>
          <p:cNvSpPr txBox="1">
            <a:spLocks/>
          </p:cNvSpPr>
          <p:nvPr/>
        </p:nvSpPr>
        <p:spPr>
          <a:xfrm>
            <a:off x="1051516" y="4791745"/>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panose="02070309020205020404" pitchFamily="49" charset="0"/>
              <a:buChar char="o"/>
            </a:pPr>
            <a:r>
              <a:rPr lang="en-US" sz="2000" dirty="0">
                <a:latin typeface="Baskerville Old Face"/>
              </a:rPr>
              <a:t>Adjusted R^2 = 0.883 </a:t>
            </a:r>
          </a:p>
          <a:p>
            <a:pPr marL="342900" indent="-342900">
              <a:buFont typeface="Courier New" panose="02070309020205020404" pitchFamily="49" charset="0"/>
              <a:buChar char="o"/>
            </a:pPr>
            <a:r>
              <a:rPr lang="en-US" sz="2000" dirty="0">
                <a:latin typeface="Baskerville Old Face"/>
              </a:rPr>
              <a:t>Two knots at 0.277 and 0.550 using “</a:t>
            </a:r>
            <a:r>
              <a:rPr lang="en-US" sz="2000" dirty="0" err="1">
                <a:latin typeface="Baskerville Old Face"/>
              </a:rPr>
              <a:t>funding_rate</a:t>
            </a:r>
            <a:r>
              <a:rPr lang="en-US" sz="2000" dirty="0">
                <a:latin typeface="Baskerville Old Face"/>
              </a:rPr>
              <a:t>”</a:t>
            </a:r>
          </a:p>
        </p:txBody>
      </p:sp>
      <p:sp>
        <p:nvSpPr>
          <p:cNvPr id="8" name="Title 1">
            <a:extLst>
              <a:ext uri="{FF2B5EF4-FFF2-40B4-BE49-F238E27FC236}">
                <a16:creationId xmlns:a16="http://schemas.microsoft.com/office/drawing/2014/main" id="{A3A36800-0CBB-BFD8-CF9C-2A9A0E486277}"/>
              </a:ext>
            </a:extLst>
          </p:cNvPr>
          <p:cNvSpPr txBox="1">
            <a:spLocks/>
          </p:cNvSpPr>
          <p:nvPr/>
        </p:nvSpPr>
        <p:spPr>
          <a:xfrm>
            <a:off x="7164002" y="4735810"/>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2000" dirty="0">
                <a:solidFill>
                  <a:srgbClr val="C00000"/>
                </a:solidFill>
                <a:latin typeface="Baskerville Old Face"/>
              </a:rPr>
              <a:t>Violates the linear model assumptions. </a:t>
            </a:r>
          </a:p>
          <a:p>
            <a:pPr marL="342900" indent="-342900">
              <a:buFont typeface="Courier New" panose="02070309020205020404" pitchFamily="49" charset="0"/>
              <a:buChar char="o"/>
            </a:pPr>
            <a:r>
              <a:rPr lang="en-US" sz="2000" dirty="0">
                <a:latin typeface="Baskerville Old Face"/>
              </a:rPr>
              <a:t>Improvement in heteroscedasticity</a:t>
            </a:r>
          </a:p>
          <a:p>
            <a:pPr marL="342900" indent="-342900">
              <a:buFont typeface="Courier New" panose="02070309020205020404" pitchFamily="49" charset="0"/>
              <a:buChar char="o"/>
            </a:pPr>
            <a:r>
              <a:rPr lang="en-US" sz="2000" dirty="0">
                <a:latin typeface="Baskerville Old Face"/>
              </a:rPr>
              <a:t>Non-linearity </a:t>
            </a:r>
          </a:p>
          <a:p>
            <a:pPr marL="342900" indent="-342900">
              <a:buFont typeface="Courier New" panose="02070309020205020404" pitchFamily="49" charset="0"/>
              <a:buChar char="o"/>
            </a:pPr>
            <a:r>
              <a:rPr lang="en-US" sz="2000" dirty="0">
                <a:latin typeface="Baskerville Old Face"/>
              </a:rPr>
              <a:t>Major Outliers</a:t>
            </a:r>
            <a:endParaRPr lang="en-US" sz="2000" dirty="0"/>
          </a:p>
        </p:txBody>
      </p:sp>
      <p:sp>
        <p:nvSpPr>
          <p:cNvPr id="21" name="Title 1">
            <a:extLst>
              <a:ext uri="{FF2B5EF4-FFF2-40B4-BE49-F238E27FC236}">
                <a16:creationId xmlns:a16="http://schemas.microsoft.com/office/drawing/2014/main" id="{818D0E44-83CD-6B59-347D-A94771FFA3B1}"/>
              </a:ext>
            </a:extLst>
          </p:cNvPr>
          <p:cNvSpPr txBox="1">
            <a:spLocks/>
          </p:cNvSpPr>
          <p:nvPr/>
        </p:nvSpPr>
        <p:spPr>
          <a:xfrm>
            <a:off x="1062561" y="4096017"/>
            <a:ext cx="4097906" cy="587339"/>
          </a:xfrm>
          <a:prstGeom prst="rect">
            <a:avLst/>
          </a:prstGeom>
          <a:solidFill>
            <a:srgbClr val="D0CECE">
              <a:alpha val="53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RESULTS</a:t>
            </a:r>
          </a:p>
        </p:txBody>
      </p:sp>
      <p:sp>
        <p:nvSpPr>
          <p:cNvPr id="23" name="Title 1">
            <a:extLst>
              <a:ext uri="{FF2B5EF4-FFF2-40B4-BE49-F238E27FC236}">
                <a16:creationId xmlns:a16="http://schemas.microsoft.com/office/drawing/2014/main" id="{18616BD4-3A07-31DE-3CF9-E15035C0BBC0}"/>
              </a:ext>
            </a:extLst>
          </p:cNvPr>
          <p:cNvSpPr txBox="1">
            <a:spLocks/>
          </p:cNvSpPr>
          <p:nvPr/>
        </p:nvSpPr>
        <p:spPr>
          <a:xfrm>
            <a:off x="7164002" y="4264748"/>
            <a:ext cx="4076136" cy="418610"/>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RESIDUAL ANALYSIS</a:t>
            </a:r>
            <a:endParaRPr lang="en-US" sz="1100" dirty="0">
              <a:solidFill>
                <a:srgbClr val="000000"/>
              </a:solidFill>
              <a:latin typeface="Baskerville Old Face"/>
              <a:cs typeface="Arial"/>
            </a:endParaRPr>
          </a:p>
        </p:txBody>
      </p:sp>
      <p:pic>
        <p:nvPicPr>
          <p:cNvPr id="3" name="Picture 2">
            <a:extLst>
              <a:ext uri="{FF2B5EF4-FFF2-40B4-BE49-F238E27FC236}">
                <a16:creationId xmlns:a16="http://schemas.microsoft.com/office/drawing/2014/main" id="{1B552C63-102E-1912-D31D-249B025D7420}"/>
              </a:ext>
            </a:extLst>
          </p:cNvPr>
          <p:cNvPicPr>
            <a:picLocks noChangeAspect="1"/>
          </p:cNvPicPr>
          <p:nvPr/>
        </p:nvPicPr>
        <p:blipFill>
          <a:blip r:embed="rId3"/>
          <a:stretch>
            <a:fillRect/>
          </a:stretch>
        </p:blipFill>
        <p:spPr>
          <a:xfrm>
            <a:off x="1208775" y="1103606"/>
            <a:ext cx="3787869" cy="2884022"/>
          </a:xfrm>
          <a:prstGeom prst="rect">
            <a:avLst/>
          </a:prstGeom>
        </p:spPr>
      </p:pic>
      <p:pic>
        <p:nvPicPr>
          <p:cNvPr id="6" name="Picture 5">
            <a:extLst>
              <a:ext uri="{FF2B5EF4-FFF2-40B4-BE49-F238E27FC236}">
                <a16:creationId xmlns:a16="http://schemas.microsoft.com/office/drawing/2014/main" id="{9F7B9DFC-A16B-DA35-9E7F-53B1DE4B9ED2}"/>
              </a:ext>
            </a:extLst>
          </p:cNvPr>
          <p:cNvPicPr>
            <a:picLocks noChangeAspect="1"/>
          </p:cNvPicPr>
          <p:nvPr/>
        </p:nvPicPr>
        <p:blipFill>
          <a:blip r:embed="rId4"/>
          <a:stretch>
            <a:fillRect/>
          </a:stretch>
        </p:blipFill>
        <p:spPr>
          <a:xfrm>
            <a:off x="6366832" y="147029"/>
            <a:ext cx="5376339" cy="3992953"/>
          </a:xfrm>
          <a:prstGeom prst="rect">
            <a:avLst/>
          </a:prstGeom>
        </p:spPr>
      </p:pic>
    </p:spTree>
    <p:extLst>
      <p:ext uri="{BB962C8B-B14F-4D97-AF65-F5344CB8AC3E}">
        <p14:creationId xmlns:p14="http://schemas.microsoft.com/office/powerpoint/2010/main" val="101882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E2E0-3BD1-45FA-7164-819506FDEE90}"/>
            </a:ext>
          </a:extLst>
        </p:cNvPr>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CFB6B348-CBC1-D916-D49B-7598469F2D40}"/>
              </a:ext>
            </a:extLst>
          </p:cNvPr>
          <p:cNvPicPr>
            <a:picLocks noChangeAspect="1"/>
          </p:cNvPicPr>
          <p:nvPr/>
        </p:nvPicPr>
        <p:blipFill>
          <a:blip r:embed="rId2">
            <a:alphaModFix amt="38000"/>
          </a:blip>
          <a:stretch>
            <a:fillRect/>
          </a:stretch>
        </p:blipFill>
        <p:spPr>
          <a:xfrm>
            <a:off x="5926048" y="574"/>
            <a:ext cx="7344290" cy="6275613"/>
          </a:xfrm>
          <a:prstGeom prst="rect">
            <a:avLst/>
          </a:prstGeom>
        </p:spPr>
      </p:pic>
      <p:sp>
        <p:nvSpPr>
          <p:cNvPr id="4" name="Title 1">
            <a:extLst>
              <a:ext uri="{FF2B5EF4-FFF2-40B4-BE49-F238E27FC236}">
                <a16:creationId xmlns:a16="http://schemas.microsoft.com/office/drawing/2014/main" id="{156A8474-37EE-D86F-1422-8F9DD35CE691}"/>
              </a:ext>
            </a:extLst>
          </p:cNvPr>
          <p:cNvSpPr txBox="1">
            <a:spLocks/>
          </p:cNvSpPr>
          <p:nvPr/>
        </p:nvSpPr>
        <p:spPr>
          <a:xfrm>
            <a:off x="213361" y="87151"/>
            <a:ext cx="5516880" cy="1294609"/>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3: CLEANED PIECEWISE LINEAR MODEL</a:t>
            </a:r>
            <a:endParaRPr lang="en-US" sz="3600" b="1" dirty="0">
              <a:latin typeface="Baskerville Old Face"/>
            </a:endParaRPr>
          </a:p>
        </p:txBody>
      </p:sp>
      <p:sp>
        <p:nvSpPr>
          <p:cNvPr id="5" name="Title 1">
            <a:extLst>
              <a:ext uri="{FF2B5EF4-FFF2-40B4-BE49-F238E27FC236}">
                <a16:creationId xmlns:a16="http://schemas.microsoft.com/office/drawing/2014/main" id="{75E83DB3-FC0E-75E8-0355-D7751109C173}"/>
              </a:ext>
            </a:extLst>
          </p:cNvPr>
          <p:cNvSpPr txBox="1">
            <a:spLocks/>
          </p:cNvSpPr>
          <p:nvPr/>
        </p:nvSpPr>
        <p:spPr>
          <a:xfrm>
            <a:off x="1051516" y="4586166"/>
            <a:ext cx="4108538" cy="1634840"/>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panose="02070309020205020404" pitchFamily="49" charset="0"/>
              <a:buChar char="o"/>
            </a:pPr>
            <a:r>
              <a:rPr lang="en-US" sz="2000" dirty="0">
                <a:latin typeface="Baskerville Old Face"/>
              </a:rPr>
              <a:t>Adjusted R^2 = 0.9366 </a:t>
            </a:r>
          </a:p>
          <a:p>
            <a:pPr marL="342900" indent="-342900">
              <a:buFont typeface="Courier New" panose="02070309020205020404" pitchFamily="49" charset="0"/>
              <a:buChar char="o"/>
            </a:pPr>
            <a:r>
              <a:rPr lang="en-US" sz="2000" dirty="0">
                <a:latin typeface="Baskerville Old Face"/>
              </a:rPr>
              <a:t>Two knots: 0.335 and 0.562 using “</a:t>
            </a:r>
            <a:r>
              <a:rPr lang="en-US" sz="2000" dirty="0" err="1">
                <a:latin typeface="Baskerville Old Face"/>
              </a:rPr>
              <a:t>funding_rate</a:t>
            </a:r>
            <a:r>
              <a:rPr lang="en-US" sz="2000" dirty="0">
                <a:latin typeface="Baskerville Old Face"/>
              </a:rPr>
              <a:t>”</a:t>
            </a:r>
          </a:p>
          <a:p>
            <a:pPr marL="342900" indent="-342900">
              <a:buFont typeface="Courier New" panose="02070309020205020404" pitchFamily="49" charset="0"/>
              <a:buChar char="o"/>
            </a:pPr>
            <a:r>
              <a:rPr lang="en-US" sz="2000" dirty="0" err="1">
                <a:latin typeface="Baskerville Old Face"/>
              </a:rPr>
              <a:t>Influencial</a:t>
            </a:r>
            <a:r>
              <a:rPr lang="en-US" sz="2000" dirty="0">
                <a:latin typeface="Baskerville Old Face"/>
              </a:rPr>
              <a:t> predictors: “</a:t>
            </a:r>
            <a:r>
              <a:rPr lang="en-US" sz="2000" dirty="0" err="1">
                <a:latin typeface="Baskerville Old Face"/>
              </a:rPr>
              <a:t>google_trends_buy_crypto</a:t>
            </a:r>
            <a:r>
              <a:rPr lang="en-US" sz="2000" dirty="0">
                <a:latin typeface="Baskerville Old Face"/>
              </a:rPr>
              <a:t>”, “</a:t>
            </a:r>
            <a:r>
              <a:rPr lang="en-US" sz="2000" dirty="0" err="1">
                <a:latin typeface="Baskerville Old Face"/>
              </a:rPr>
              <a:t>cattle_Close.LE.F</a:t>
            </a:r>
            <a:r>
              <a:rPr lang="en-US" sz="2000" dirty="0">
                <a:latin typeface="Baskerville Old Face"/>
              </a:rPr>
              <a:t>”</a:t>
            </a:r>
          </a:p>
        </p:txBody>
      </p:sp>
      <p:sp>
        <p:nvSpPr>
          <p:cNvPr id="8" name="Title 1">
            <a:extLst>
              <a:ext uri="{FF2B5EF4-FFF2-40B4-BE49-F238E27FC236}">
                <a16:creationId xmlns:a16="http://schemas.microsoft.com/office/drawing/2014/main" id="{ACEBA0A2-D807-1291-8AAC-30F4DD3A4018}"/>
              </a:ext>
            </a:extLst>
          </p:cNvPr>
          <p:cNvSpPr txBox="1">
            <a:spLocks/>
          </p:cNvSpPr>
          <p:nvPr/>
        </p:nvSpPr>
        <p:spPr>
          <a:xfrm>
            <a:off x="7164002" y="4806154"/>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2000" dirty="0">
                <a:solidFill>
                  <a:srgbClr val="C00000"/>
                </a:solidFill>
                <a:latin typeface="Baskerville Old Face"/>
              </a:rPr>
              <a:t>Violates the linear model assumptions. </a:t>
            </a:r>
          </a:p>
          <a:p>
            <a:pPr marL="342900" indent="-342900">
              <a:buFont typeface="Courier New" panose="02070309020205020404" pitchFamily="49" charset="0"/>
              <a:buChar char="o"/>
            </a:pPr>
            <a:r>
              <a:rPr lang="en-US" sz="2000" dirty="0">
                <a:latin typeface="Baskerville Old Face"/>
              </a:rPr>
              <a:t>Improvement in heteroscedasticity</a:t>
            </a:r>
          </a:p>
          <a:p>
            <a:pPr marL="342900" indent="-342900">
              <a:buFont typeface="Courier New" panose="02070309020205020404" pitchFamily="49" charset="0"/>
              <a:buChar char="o"/>
            </a:pPr>
            <a:r>
              <a:rPr lang="en-US" sz="2000" dirty="0">
                <a:latin typeface="Baskerville Old Face"/>
              </a:rPr>
              <a:t>Non-linearity </a:t>
            </a:r>
          </a:p>
          <a:p>
            <a:pPr marL="342900" indent="-342900">
              <a:buFont typeface="Courier New" panose="02070309020205020404" pitchFamily="49" charset="0"/>
              <a:buChar char="o"/>
            </a:pPr>
            <a:r>
              <a:rPr lang="en-US" sz="2000" dirty="0">
                <a:latin typeface="Baskerville Old Face"/>
              </a:rPr>
              <a:t>Major Outliers deleted</a:t>
            </a:r>
            <a:endParaRPr lang="en-US" sz="2000" dirty="0"/>
          </a:p>
        </p:txBody>
      </p:sp>
      <p:sp>
        <p:nvSpPr>
          <p:cNvPr id="21" name="Title 1">
            <a:extLst>
              <a:ext uri="{FF2B5EF4-FFF2-40B4-BE49-F238E27FC236}">
                <a16:creationId xmlns:a16="http://schemas.microsoft.com/office/drawing/2014/main" id="{EA814BDD-9301-FE1D-935C-E170B84877EA}"/>
              </a:ext>
            </a:extLst>
          </p:cNvPr>
          <p:cNvSpPr txBox="1">
            <a:spLocks/>
          </p:cNvSpPr>
          <p:nvPr/>
        </p:nvSpPr>
        <p:spPr>
          <a:xfrm>
            <a:off x="1062561" y="4141353"/>
            <a:ext cx="4097906" cy="390008"/>
          </a:xfrm>
          <a:prstGeom prst="rect">
            <a:avLst/>
          </a:prstGeom>
          <a:solidFill>
            <a:srgbClr val="D0CECE">
              <a:alpha val="53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RESULTS</a:t>
            </a:r>
          </a:p>
        </p:txBody>
      </p:sp>
      <p:sp>
        <p:nvSpPr>
          <p:cNvPr id="23" name="Title 1">
            <a:extLst>
              <a:ext uri="{FF2B5EF4-FFF2-40B4-BE49-F238E27FC236}">
                <a16:creationId xmlns:a16="http://schemas.microsoft.com/office/drawing/2014/main" id="{0023D8F2-3668-5B5D-9676-9388087AB804}"/>
              </a:ext>
            </a:extLst>
          </p:cNvPr>
          <p:cNvSpPr txBox="1">
            <a:spLocks/>
          </p:cNvSpPr>
          <p:nvPr/>
        </p:nvSpPr>
        <p:spPr>
          <a:xfrm>
            <a:off x="7164002" y="4335092"/>
            <a:ext cx="4076136" cy="418610"/>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RESIDUAL ANALYSIS</a:t>
            </a:r>
            <a:endParaRPr lang="en-US" sz="1100" dirty="0">
              <a:solidFill>
                <a:srgbClr val="000000"/>
              </a:solidFill>
              <a:latin typeface="Baskerville Old Face"/>
              <a:cs typeface="Arial"/>
            </a:endParaRPr>
          </a:p>
        </p:txBody>
      </p:sp>
      <p:pic>
        <p:nvPicPr>
          <p:cNvPr id="2" name="Picture 1" descr="A graph of red and grey points&#10;&#10;AI-generated content may be incorrect.">
            <a:extLst>
              <a:ext uri="{FF2B5EF4-FFF2-40B4-BE49-F238E27FC236}">
                <a16:creationId xmlns:a16="http://schemas.microsoft.com/office/drawing/2014/main" id="{96BE5998-6D47-15D1-B3C6-AF90C7A640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61" y="1078141"/>
            <a:ext cx="4124028" cy="3063211"/>
          </a:xfrm>
          <a:prstGeom prst="rect">
            <a:avLst/>
          </a:prstGeom>
        </p:spPr>
      </p:pic>
      <p:pic>
        <p:nvPicPr>
          <p:cNvPr id="9" name="Picture 8" descr="A graph of a graph showing a line&#10;&#10;AI-generated content may be incorrect.">
            <a:extLst>
              <a:ext uri="{FF2B5EF4-FFF2-40B4-BE49-F238E27FC236}">
                <a16:creationId xmlns:a16="http://schemas.microsoft.com/office/drawing/2014/main" id="{E0DD5DDC-7035-61F8-F8FC-D2F0C781B9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00" y="184326"/>
            <a:ext cx="5471329" cy="4063687"/>
          </a:xfrm>
          <a:prstGeom prst="rect">
            <a:avLst/>
          </a:prstGeom>
        </p:spPr>
      </p:pic>
    </p:spTree>
    <p:extLst>
      <p:ext uri="{BB962C8B-B14F-4D97-AF65-F5344CB8AC3E}">
        <p14:creationId xmlns:p14="http://schemas.microsoft.com/office/powerpoint/2010/main" val="253958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62A1B-5367-78F2-728C-050832C6DDD1}"/>
            </a:ext>
          </a:extLst>
        </p:cNvPr>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91FB5048-867D-0B9D-9FF3-C5995054E99F}"/>
              </a:ext>
            </a:extLst>
          </p:cNvPr>
          <p:cNvPicPr>
            <a:picLocks noChangeAspect="1"/>
          </p:cNvPicPr>
          <p:nvPr/>
        </p:nvPicPr>
        <p:blipFill>
          <a:blip r:embed="rId2">
            <a:alphaModFix amt="38000"/>
          </a:blip>
          <a:stretch>
            <a:fillRect/>
          </a:stretch>
        </p:blipFill>
        <p:spPr>
          <a:xfrm>
            <a:off x="5926048" y="574"/>
            <a:ext cx="7344290" cy="6275613"/>
          </a:xfrm>
          <a:prstGeom prst="rect">
            <a:avLst/>
          </a:prstGeom>
        </p:spPr>
      </p:pic>
      <p:sp>
        <p:nvSpPr>
          <p:cNvPr id="10" name="Title 1">
            <a:extLst>
              <a:ext uri="{FF2B5EF4-FFF2-40B4-BE49-F238E27FC236}">
                <a16:creationId xmlns:a16="http://schemas.microsoft.com/office/drawing/2014/main" id="{EF2FC344-0E39-109E-7B42-CA0796A3FC60}"/>
              </a:ext>
            </a:extLst>
          </p:cNvPr>
          <p:cNvSpPr txBox="1">
            <a:spLocks/>
          </p:cNvSpPr>
          <p:nvPr/>
        </p:nvSpPr>
        <p:spPr>
          <a:xfrm>
            <a:off x="119743" y="2045619"/>
            <a:ext cx="5693227" cy="1519983"/>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panose="02070309020205020404" pitchFamily="49" charset="0"/>
              <a:buChar char="o"/>
            </a:pPr>
            <a:r>
              <a:rPr lang="en-US" sz="1800" dirty="0">
                <a:latin typeface="Baskerville Old Face"/>
              </a:rPr>
              <a:t>“</a:t>
            </a:r>
            <a:r>
              <a:rPr lang="en-US" sz="1800" dirty="0" err="1">
                <a:latin typeface="Baskerville Old Face"/>
              </a:rPr>
              <a:t>funding_rate</a:t>
            </a:r>
            <a:r>
              <a:rPr lang="en-US" sz="1800" dirty="0">
                <a:latin typeface="Baskerville Old Face"/>
              </a:rPr>
              <a:t>” * “</a:t>
            </a:r>
            <a:r>
              <a:rPr lang="en-US" sz="1800" dirty="0" err="1">
                <a:latin typeface="Baskerville Old Face"/>
              </a:rPr>
              <a:t>fear_greed_index</a:t>
            </a:r>
            <a:r>
              <a:rPr lang="en-US" sz="1800" dirty="0">
                <a:latin typeface="Baskerville Old Face"/>
              </a:rPr>
              <a:t>”: how </a:t>
            </a:r>
            <a:r>
              <a:rPr lang="en-US" sz="1800" dirty="0" err="1">
                <a:latin typeface="Baskerville Old Face"/>
              </a:rPr>
              <a:t>funding_rate</a:t>
            </a:r>
            <a:r>
              <a:rPr lang="en-US" sz="1800" dirty="0">
                <a:latin typeface="Baskerville Old Face"/>
              </a:rPr>
              <a:t> affects prices</a:t>
            </a:r>
          </a:p>
          <a:p>
            <a:pPr marL="342900" indent="-342900">
              <a:buFont typeface="Courier New" panose="02070309020205020404" pitchFamily="49" charset="0"/>
              <a:buChar char="o"/>
            </a:pPr>
            <a:r>
              <a:rPr lang="en-US" sz="1800" dirty="0">
                <a:latin typeface="Baskerville Old Face"/>
              </a:rPr>
              <a:t>“</a:t>
            </a:r>
            <a:r>
              <a:rPr lang="en-US" sz="1800" dirty="0" err="1">
                <a:latin typeface="Baskerville Old Face"/>
              </a:rPr>
              <a:t>funding_rate</a:t>
            </a:r>
            <a:r>
              <a:rPr lang="en-US" sz="1800" dirty="0">
                <a:latin typeface="Baskerville Old Face"/>
              </a:rPr>
              <a:t>” * “weekend”: how weekends affect </a:t>
            </a:r>
            <a:r>
              <a:rPr lang="en-US" sz="1800" dirty="0" err="1">
                <a:latin typeface="Baskerville Old Face"/>
              </a:rPr>
              <a:t>funding_rate</a:t>
            </a:r>
            <a:endParaRPr lang="en-US" sz="1800" dirty="0">
              <a:latin typeface="Baskerville Old Face"/>
            </a:endParaRPr>
          </a:p>
          <a:p>
            <a:pPr marL="342900" indent="-342900">
              <a:buFont typeface="Courier New" panose="02070309020205020404" pitchFamily="49" charset="0"/>
              <a:buChar char="o"/>
            </a:pPr>
            <a:r>
              <a:rPr lang="en-US" sz="1800" dirty="0">
                <a:latin typeface="Baskerville Old Face"/>
              </a:rPr>
              <a:t>“</a:t>
            </a:r>
            <a:r>
              <a:rPr lang="en-US" sz="1800" dirty="0" err="1">
                <a:latin typeface="Baskerville Old Face"/>
              </a:rPr>
              <a:t>google_trends_buy_crypto</a:t>
            </a:r>
            <a:r>
              <a:rPr lang="en-US" sz="1800" dirty="0">
                <a:latin typeface="Baskerville Old Face"/>
              </a:rPr>
              <a:t>” * “</a:t>
            </a:r>
            <a:r>
              <a:rPr lang="en-US" sz="1800" dirty="0" err="1">
                <a:latin typeface="Baskerville Old Face"/>
              </a:rPr>
              <a:t>fear_gread_index</a:t>
            </a:r>
            <a:r>
              <a:rPr lang="en-US" sz="1800" dirty="0">
                <a:latin typeface="Baskerville Old Face"/>
              </a:rPr>
              <a:t>”: how public interest affect market sentiment</a:t>
            </a:r>
            <a:r>
              <a:rPr lang="en-US" sz="2000" dirty="0">
                <a:latin typeface="Baskerville Old Face"/>
              </a:rPr>
              <a:t> </a:t>
            </a:r>
            <a:endParaRPr lang="en-US" sz="1800" dirty="0">
              <a:latin typeface="Baskerville Old Face"/>
            </a:endParaRPr>
          </a:p>
        </p:txBody>
      </p:sp>
      <p:sp>
        <p:nvSpPr>
          <p:cNvPr id="4" name="Title 1">
            <a:extLst>
              <a:ext uri="{FF2B5EF4-FFF2-40B4-BE49-F238E27FC236}">
                <a16:creationId xmlns:a16="http://schemas.microsoft.com/office/drawing/2014/main" id="{0316F112-EFC5-3CC8-1A45-D4CDB44DDD8B}"/>
              </a:ext>
            </a:extLst>
          </p:cNvPr>
          <p:cNvSpPr txBox="1">
            <a:spLocks/>
          </p:cNvSpPr>
          <p:nvPr/>
        </p:nvSpPr>
        <p:spPr>
          <a:xfrm>
            <a:off x="1" y="87151"/>
            <a:ext cx="5926048"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4: PIECEWISE LINEAR MODEL + INTERACTION TERMS</a:t>
            </a:r>
            <a:endParaRPr lang="en-US" sz="3600" b="1" dirty="0">
              <a:latin typeface="Baskerville Old Face"/>
            </a:endParaRPr>
          </a:p>
        </p:txBody>
      </p:sp>
      <p:sp>
        <p:nvSpPr>
          <p:cNvPr id="5" name="Title 1">
            <a:extLst>
              <a:ext uri="{FF2B5EF4-FFF2-40B4-BE49-F238E27FC236}">
                <a16:creationId xmlns:a16="http://schemas.microsoft.com/office/drawing/2014/main" id="{4485589B-5332-CD88-9502-337BEFFF6D74}"/>
              </a:ext>
            </a:extLst>
          </p:cNvPr>
          <p:cNvSpPr txBox="1">
            <a:spLocks/>
          </p:cNvSpPr>
          <p:nvPr/>
        </p:nvSpPr>
        <p:spPr>
          <a:xfrm>
            <a:off x="1051516" y="4791744"/>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lgn="ctr">
              <a:buFont typeface="Courier New"/>
              <a:buChar char="o"/>
            </a:pPr>
            <a:r>
              <a:rPr lang="en-US" sz="2000" dirty="0">
                <a:latin typeface="Baskerville Old Face"/>
              </a:rPr>
              <a:t>R^2 value = 0.9366</a:t>
            </a:r>
          </a:p>
          <a:p>
            <a:pPr marL="342900" indent="-342900" algn="ctr">
              <a:buFont typeface="Courier New"/>
              <a:buChar char="o"/>
            </a:pPr>
            <a:r>
              <a:rPr lang="en-US" sz="2000" dirty="0">
                <a:latin typeface="Baskerville Old Face"/>
              </a:rPr>
              <a:t>Interaction terms had a p-value &lt;0.001 </a:t>
            </a:r>
          </a:p>
        </p:txBody>
      </p:sp>
      <p:sp>
        <p:nvSpPr>
          <p:cNvPr id="18" name="Title 1">
            <a:extLst>
              <a:ext uri="{FF2B5EF4-FFF2-40B4-BE49-F238E27FC236}">
                <a16:creationId xmlns:a16="http://schemas.microsoft.com/office/drawing/2014/main" id="{054F67BF-CF69-555B-2E16-CE6A776C0158}"/>
              </a:ext>
            </a:extLst>
          </p:cNvPr>
          <p:cNvSpPr txBox="1">
            <a:spLocks/>
          </p:cNvSpPr>
          <p:nvPr/>
        </p:nvSpPr>
        <p:spPr>
          <a:xfrm>
            <a:off x="119743" y="1480521"/>
            <a:ext cx="5693227" cy="483924"/>
          </a:xfrm>
          <a:prstGeom prst="rect">
            <a:avLst/>
          </a:prstGeom>
          <a:solidFill>
            <a:srgbClr val="D0CECE">
              <a:alpha val="56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TERMS ADDED</a:t>
            </a:r>
          </a:p>
        </p:txBody>
      </p:sp>
      <p:sp>
        <p:nvSpPr>
          <p:cNvPr id="21" name="Title 1">
            <a:extLst>
              <a:ext uri="{FF2B5EF4-FFF2-40B4-BE49-F238E27FC236}">
                <a16:creationId xmlns:a16="http://schemas.microsoft.com/office/drawing/2014/main" id="{69373BD2-FFF7-80B5-3C52-EE98506D5760}"/>
              </a:ext>
            </a:extLst>
          </p:cNvPr>
          <p:cNvSpPr txBox="1">
            <a:spLocks/>
          </p:cNvSpPr>
          <p:nvPr/>
        </p:nvSpPr>
        <p:spPr>
          <a:xfrm>
            <a:off x="1062561" y="4096016"/>
            <a:ext cx="4097906" cy="587339"/>
          </a:xfrm>
          <a:prstGeom prst="rect">
            <a:avLst/>
          </a:prstGeom>
          <a:solidFill>
            <a:srgbClr val="D0CECE">
              <a:alpha val="53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RESULTS</a:t>
            </a:r>
            <a:endParaRPr lang="en-US" sz="1100" dirty="0">
              <a:solidFill>
                <a:srgbClr val="000000"/>
              </a:solidFill>
              <a:latin typeface="Baskerville Old Face"/>
              <a:cs typeface="Arial"/>
            </a:endParaRPr>
          </a:p>
        </p:txBody>
      </p:sp>
      <p:sp>
        <p:nvSpPr>
          <p:cNvPr id="23" name="Title 1">
            <a:extLst>
              <a:ext uri="{FF2B5EF4-FFF2-40B4-BE49-F238E27FC236}">
                <a16:creationId xmlns:a16="http://schemas.microsoft.com/office/drawing/2014/main" id="{F3DDC541-DD9E-A486-1B03-037ADBE7D074}"/>
              </a:ext>
            </a:extLst>
          </p:cNvPr>
          <p:cNvSpPr txBox="1">
            <a:spLocks/>
          </p:cNvSpPr>
          <p:nvPr/>
        </p:nvSpPr>
        <p:spPr>
          <a:xfrm>
            <a:off x="7164002" y="4325034"/>
            <a:ext cx="4076136" cy="418610"/>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RESIDUAL ANALYSIS</a:t>
            </a:r>
            <a:endParaRPr lang="en-US" sz="1100" dirty="0">
              <a:solidFill>
                <a:srgbClr val="000000"/>
              </a:solidFill>
              <a:latin typeface="Baskerville Old Face"/>
              <a:cs typeface="Arial"/>
            </a:endParaRPr>
          </a:p>
        </p:txBody>
      </p:sp>
      <p:sp>
        <p:nvSpPr>
          <p:cNvPr id="3" name="Title 1">
            <a:extLst>
              <a:ext uri="{FF2B5EF4-FFF2-40B4-BE49-F238E27FC236}">
                <a16:creationId xmlns:a16="http://schemas.microsoft.com/office/drawing/2014/main" id="{738995AF-17CB-3C81-4658-93C68D8A4BB8}"/>
              </a:ext>
            </a:extLst>
          </p:cNvPr>
          <p:cNvSpPr txBox="1">
            <a:spLocks/>
          </p:cNvSpPr>
          <p:nvPr/>
        </p:nvSpPr>
        <p:spPr>
          <a:xfrm>
            <a:off x="7164002" y="4796096"/>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2000" dirty="0">
                <a:solidFill>
                  <a:srgbClr val="C00000"/>
                </a:solidFill>
                <a:latin typeface="Baskerville Old Face"/>
              </a:rPr>
              <a:t>Violates the linear model assumptions. </a:t>
            </a:r>
          </a:p>
          <a:p>
            <a:pPr marL="342900" indent="-342900">
              <a:buFont typeface="Courier New" panose="02070309020205020404" pitchFamily="49" charset="0"/>
              <a:buChar char="o"/>
            </a:pPr>
            <a:r>
              <a:rPr lang="en-US" sz="2000" dirty="0">
                <a:latin typeface="Baskerville Old Face"/>
              </a:rPr>
              <a:t>Improvement in heteroscedasticity</a:t>
            </a:r>
          </a:p>
          <a:p>
            <a:pPr marL="342900" indent="-342900">
              <a:buFont typeface="Courier New" panose="02070309020205020404" pitchFamily="49" charset="0"/>
              <a:buChar char="o"/>
            </a:pPr>
            <a:r>
              <a:rPr lang="en-US" sz="2000" dirty="0">
                <a:latin typeface="Baskerville Old Face"/>
              </a:rPr>
              <a:t>Non-linearity </a:t>
            </a:r>
          </a:p>
          <a:p>
            <a:pPr marL="342900" indent="-342900">
              <a:buFont typeface="Courier New" panose="02070309020205020404" pitchFamily="49" charset="0"/>
              <a:buChar char="o"/>
            </a:pPr>
            <a:r>
              <a:rPr lang="en-US" sz="2000" dirty="0">
                <a:latin typeface="Baskerville Old Face"/>
              </a:rPr>
              <a:t>Major Outliers deleted</a:t>
            </a:r>
            <a:endParaRPr lang="en-US" sz="2000" dirty="0"/>
          </a:p>
        </p:txBody>
      </p:sp>
      <p:pic>
        <p:nvPicPr>
          <p:cNvPr id="6" name="Picture 5" descr="A graph with a line&#10;&#10;AI-generated content may be incorrect.">
            <a:extLst>
              <a:ext uri="{FF2B5EF4-FFF2-40B4-BE49-F238E27FC236}">
                <a16:creationId xmlns:a16="http://schemas.microsoft.com/office/drawing/2014/main" id="{D122D311-94F2-7D01-25D8-5F42C690B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953" y="87151"/>
            <a:ext cx="5575487" cy="4140746"/>
          </a:xfrm>
          <a:prstGeom prst="rect">
            <a:avLst/>
          </a:prstGeom>
        </p:spPr>
      </p:pic>
    </p:spTree>
    <p:extLst>
      <p:ext uri="{BB962C8B-B14F-4D97-AF65-F5344CB8AC3E}">
        <p14:creationId xmlns:p14="http://schemas.microsoft.com/office/powerpoint/2010/main" val="2262997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F282-2027-4653-981F-AE240BF1DD41}"/>
            </a:ext>
          </a:extLst>
        </p:cNvPr>
        <p:cNvGrpSpPr/>
        <p:nvPr/>
      </p:nvGrpSpPr>
      <p:grpSpPr>
        <a:xfrm>
          <a:off x="0" y="0"/>
          <a:ext cx="0" cy="0"/>
          <a:chOff x="0" y="0"/>
          <a:chExt cx="0" cy="0"/>
        </a:xfrm>
      </p:grpSpPr>
      <p:pic>
        <p:nvPicPr>
          <p:cNvPr id="12" name="Picture 11" descr="A large building with many windows&#10;&#10;Description automatically generated">
            <a:extLst>
              <a:ext uri="{FF2B5EF4-FFF2-40B4-BE49-F238E27FC236}">
                <a16:creationId xmlns:a16="http://schemas.microsoft.com/office/drawing/2014/main" id="{BC64A058-2AE0-E48D-F2E6-7AA09511CE42}"/>
              </a:ext>
            </a:extLst>
          </p:cNvPr>
          <p:cNvPicPr>
            <a:picLocks noChangeAspect="1"/>
          </p:cNvPicPr>
          <p:nvPr/>
        </p:nvPicPr>
        <p:blipFill>
          <a:blip r:embed="rId3">
            <a:alphaModFix amt="38000"/>
          </a:blip>
          <a:stretch>
            <a:fillRect/>
          </a:stretch>
        </p:blipFill>
        <p:spPr>
          <a:xfrm>
            <a:off x="5926048" y="574"/>
            <a:ext cx="7344290" cy="6275613"/>
          </a:xfrm>
          <a:prstGeom prst="rect">
            <a:avLst/>
          </a:prstGeom>
        </p:spPr>
      </p:pic>
      <p:sp>
        <p:nvSpPr>
          <p:cNvPr id="10" name="Title 1">
            <a:extLst>
              <a:ext uri="{FF2B5EF4-FFF2-40B4-BE49-F238E27FC236}">
                <a16:creationId xmlns:a16="http://schemas.microsoft.com/office/drawing/2014/main" id="{06432AA0-C822-EA9F-87F5-92CB7F59D40D}"/>
              </a:ext>
            </a:extLst>
          </p:cNvPr>
          <p:cNvSpPr txBox="1">
            <a:spLocks/>
          </p:cNvSpPr>
          <p:nvPr/>
        </p:nvSpPr>
        <p:spPr>
          <a:xfrm>
            <a:off x="119743" y="2045619"/>
            <a:ext cx="5693227" cy="1519983"/>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buFont typeface="Courier New" panose="02070309020205020404" pitchFamily="49" charset="0"/>
              <a:buChar char="o"/>
            </a:pPr>
            <a:r>
              <a:rPr lang="en-US" sz="2000" dirty="0">
                <a:latin typeface="Baskerville Old Face"/>
              </a:rPr>
              <a:t>“(</a:t>
            </a:r>
            <a:r>
              <a:rPr lang="en-US" sz="2000" dirty="0" err="1">
                <a:latin typeface="Baskerville Old Face"/>
              </a:rPr>
              <a:t>funding_rate</a:t>
            </a:r>
            <a:r>
              <a:rPr lang="en-US" sz="2000" dirty="0">
                <a:latin typeface="Baskerville Old Face"/>
              </a:rPr>
              <a:t>)^2”: to capture curvature in the relationship between target variable</a:t>
            </a:r>
          </a:p>
          <a:p>
            <a:pPr marL="342900" indent="-342900">
              <a:buFont typeface="Courier New" panose="02070309020205020404" pitchFamily="49" charset="0"/>
              <a:buChar char="o"/>
            </a:pPr>
            <a:r>
              <a:rPr lang="en-US" sz="2000" dirty="0">
                <a:latin typeface="Baskerville Old Face"/>
              </a:rPr>
              <a:t>Introduce curvature to segments</a:t>
            </a:r>
          </a:p>
        </p:txBody>
      </p:sp>
      <p:sp>
        <p:nvSpPr>
          <p:cNvPr id="4" name="Title 1">
            <a:extLst>
              <a:ext uri="{FF2B5EF4-FFF2-40B4-BE49-F238E27FC236}">
                <a16:creationId xmlns:a16="http://schemas.microsoft.com/office/drawing/2014/main" id="{BDFD18AC-EBA2-E3A9-EED9-4C730CD1E766}"/>
              </a:ext>
            </a:extLst>
          </p:cNvPr>
          <p:cNvSpPr txBox="1">
            <a:spLocks/>
          </p:cNvSpPr>
          <p:nvPr/>
        </p:nvSpPr>
        <p:spPr>
          <a:xfrm>
            <a:off x="1" y="87151"/>
            <a:ext cx="5926048" cy="1267695"/>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800" b="1" dirty="0">
                <a:latin typeface="Baskerville Old Face"/>
              </a:rPr>
              <a:t>MODEL 5: PIECEWISE LINEAR MODEL + INTERACTION + NON LINEAR TERMS</a:t>
            </a:r>
            <a:endParaRPr lang="en-US" sz="3600" b="1" dirty="0">
              <a:latin typeface="Baskerville Old Face"/>
            </a:endParaRPr>
          </a:p>
        </p:txBody>
      </p:sp>
      <p:sp>
        <p:nvSpPr>
          <p:cNvPr id="5" name="Title 1">
            <a:extLst>
              <a:ext uri="{FF2B5EF4-FFF2-40B4-BE49-F238E27FC236}">
                <a16:creationId xmlns:a16="http://schemas.microsoft.com/office/drawing/2014/main" id="{FB594421-9C88-1D9F-4BB3-F04D232AFA9A}"/>
              </a:ext>
            </a:extLst>
          </p:cNvPr>
          <p:cNvSpPr txBox="1">
            <a:spLocks/>
          </p:cNvSpPr>
          <p:nvPr/>
        </p:nvSpPr>
        <p:spPr>
          <a:xfrm>
            <a:off x="1051516" y="4313783"/>
            <a:ext cx="4102388" cy="1908262"/>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marL="342900" indent="-342900" algn="ctr">
              <a:buFont typeface="Courier New"/>
              <a:buChar char="o"/>
            </a:pPr>
            <a:r>
              <a:rPr lang="en-US" sz="2000" dirty="0">
                <a:latin typeface="Baskerville Old Face"/>
              </a:rPr>
              <a:t>Adjusted R^2 value = 0.9416</a:t>
            </a:r>
          </a:p>
          <a:p>
            <a:pPr marL="342900" indent="-342900" algn="ctr">
              <a:buFont typeface="Courier New"/>
              <a:buChar char="o"/>
            </a:pPr>
            <a:r>
              <a:rPr lang="en-US" sz="2000" dirty="0">
                <a:latin typeface="Baskerville Old Face"/>
              </a:rPr>
              <a:t>Non-linear term had a p-value &lt;0.001 </a:t>
            </a:r>
          </a:p>
          <a:p>
            <a:pPr marL="342900" indent="-342900" algn="ctr">
              <a:buFont typeface="Courier New"/>
              <a:buChar char="o"/>
            </a:pPr>
            <a:r>
              <a:rPr lang="en-US" sz="2000" dirty="0">
                <a:latin typeface="Baskerville Old Face"/>
              </a:rPr>
              <a:t>RMSE: 0.0807</a:t>
            </a:r>
          </a:p>
          <a:p>
            <a:pPr marL="342900" indent="-342900" algn="ctr">
              <a:buFont typeface="Courier New"/>
              <a:buChar char="o"/>
            </a:pPr>
            <a:r>
              <a:rPr lang="en-US" sz="2000" dirty="0">
                <a:latin typeface="Baskerville Old Face"/>
              </a:rPr>
              <a:t>R^2: 0.9183</a:t>
            </a:r>
          </a:p>
          <a:p>
            <a:pPr marL="342900" indent="-342900" algn="ctr">
              <a:buFont typeface="Courier New"/>
              <a:buChar char="o"/>
            </a:pPr>
            <a:r>
              <a:rPr lang="en-US" sz="2000" dirty="0">
                <a:latin typeface="Baskerville Old Face"/>
              </a:rPr>
              <a:t>MAE: 0.0613</a:t>
            </a:r>
          </a:p>
        </p:txBody>
      </p:sp>
      <p:sp>
        <p:nvSpPr>
          <p:cNvPr id="18" name="Title 1">
            <a:extLst>
              <a:ext uri="{FF2B5EF4-FFF2-40B4-BE49-F238E27FC236}">
                <a16:creationId xmlns:a16="http://schemas.microsoft.com/office/drawing/2014/main" id="{5075D25D-CA88-F3EF-EE37-60E051EFBD94}"/>
              </a:ext>
            </a:extLst>
          </p:cNvPr>
          <p:cNvSpPr txBox="1">
            <a:spLocks/>
          </p:cNvSpPr>
          <p:nvPr/>
        </p:nvSpPr>
        <p:spPr>
          <a:xfrm>
            <a:off x="119743" y="1480521"/>
            <a:ext cx="5693227" cy="483924"/>
          </a:xfrm>
          <a:prstGeom prst="rect">
            <a:avLst/>
          </a:prstGeom>
          <a:solidFill>
            <a:srgbClr val="D0CECE">
              <a:alpha val="56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QUADRATIC TERM ADDED</a:t>
            </a:r>
          </a:p>
        </p:txBody>
      </p:sp>
      <p:sp>
        <p:nvSpPr>
          <p:cNvPr id="21" name="Title 1">
            <a:extLst>
              <a:ext uri="{FF2B5EF4-FFF2-40B4-BE49-F238E27FC236}">
                <a16:creationId xmlns:a16="http://schemas.microsoft.com/office/drawing/2014/main" id="{D49925B9-48E8-AAD0-CC28-643271E15747}"/>
              </a:ext>
            </a:extLst>
          </p:cNvPr>
          <p:cNvSpPr txBox="1">
            <a:spLocks/>
          </p:cNvSpPr>
          <p:nvPr/>
        </p:nvSpPr>
        <p:spPr>
          <a:xfrm>
            <a:off x="1062561" y="3673992"/>
            <a:ext cx="4097906" cy="587339"/>
          </a:xfrm>
          <a:prstGeom prst="rect">
            <a:avLst/>
          </a:prstGeom>
          <a:solidFill>
            <a:srgbClr val="D0CECE">
              <a:alpha val="53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RESULTS + CROSS VALIDATION</a:t>
            </a:r>
            <a:endParaRPr lang="en-US" sz="1100" dirty="0">
              <a:solidFill>
                <a:srgbClr val="000000"/>
              </a:solidFill>
              <a:latin typeface="Baskerville Old Face"/>
              <a:cs typeface="Arial"/>
            </a:endParaRPr>
          </a:p>
        </p:txBody>
      </p:sp>
      <p:sp>
        <p:nvSpPr>
          <p:cNvPr id="23" name="Title 1">
            <a:extLst>
              <a:ext uri="{FF2B5EF4-FFF2-40B4-BE49-F238E27FC236}">
                <a16:creationId xmlns:a16="http://schemas.microsoft.com/office/drawing/2014/main" id="{BF662A63-B0AD-0DE5-E156-7FD4B3F99B65}"/>
              </a:ext>
            </a:extLst>
          </p:cNvPr>
          <p:cNvSpPr txBox="1">
            <a:spLocks/>
          </p:cNvSpPr>
          <p:nvPr/>
        </p:nvSpPr>
        <p:spPr>
          <a:xfrm>
            <a:off x="7164002" y="4335084"/>
            <a:ext cx="4076136" cy="418610"/>
          </a:xfrm>
          <a:prstGeom prst="rect">
            <a:avLst/>
          </a:prstGeom>
          <a:solidFill>
            <a:srgbClr val="D0CECE">
              <a:alpha val="65000"/>
            </a:srgb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pPr algn="ctr"/>
            <a:r>
              <a:rPr lang="en-US" sz="2000" b="1" dirty="0">
                <a:latin typeface="Baskerville Old Face"/>
              </a:rPr>
              <a:t>RESIDUAL ANALYSIS</a:t>
            </a:r>
            <a:endParaRPr lang="en-US" sz="1100" dirty="0">
              <a:solidFill>
                <a:srgbClr val="000000"/>
              </a:solidFill>
              <a:latin typeface="Baskerville Old Face"/>
              <a:cs typeface="Arial"/>
            </a:endParaRPr>
          </a:p>
        </p:txBody>
      </p:sp>
      <p:sp>
        <p:nvSpPr>
          <p:cNvPr id="3" name="Title 1">
            <a:extLst>
              <a:ext uri="{FF2B5EF4-FFF2-40B4-BE49-F238E27FC236}">
                <a16:creationId xmlns:a16="http://schemas.microsoft.com/office/drawing/2014/main" id="{41FEDB60-9219-B40F-8F09-CA95C20D5C01}"/>
              </a:ext>
            </a:extLst>
          </p:cNvPr>
          <p:cNvSpPr txBox="1">
            <a:spLocks/>
          </p:cNvSpPr>
          <p:nvPr/>
        </p:nvSpPr>
        <p:spPr>
          <a:xfrm>
            <a:off x="7164002" y="4806146"/>
            <a:ext cx="4102388" cy="1382954"/>
          </a:xfrm>
          <a:prstGeom prst="rect">
            <a:avLst/>
          </a:prstGeom>
          <a:solidFill>
            <a:schemeClr val="bg2">
              <a:lumMod val="90000"/>
            </a:schemeClr>
          </a:solidFill>
        </p:spPr>
        <p:txBody>
          <a:bodyPr lIns="91440" tIns="45720" rIns="91440" bIns="45720" anchor="ctr">
            <a:noAutofit/>
          </a:bodyPr>
          <a:lstStyle>
            <a:lvl1pPr algn="l" defTabSz="914400" rtl="0" eaLnBrk="1" latinLnBrk="0" hangingPunct="1">
              <a:lnSpc>
                <a:spcPct val="90000"/>
              </a:lnSpc>
              <a:spcBef>
                <a:spcPct val="0"/>
              </a:spcBef>
              <a:buNone/>
              <a:defRPr sz="3200" kern="1200">
                <a:solidFill>
                  <a:schemeClr val="accent1"/>
                </a:solidFill>
                <a:latin typeface="DIN Pro Regular" panose="020B0504020101020102" pitchFamily="34" charset="0"/>
                <a:ea typeface="+mj-ea"/>
                <a:cs typeface="DIN Pro Regular" panose="020B0504020101020102" pitchFamily="34" charset="0"/>
              </a:defRPr>
            </a:lvl1pPr>
          </a:lstStyle>
          <a:p>
            <a:r>
              <a:rPr lang="en-US" sz="2000" dirty="0">
                <a:solidFill>
                  <a:srgbClr val="006924"/>
                </a:solidFill>
                <a:latin typeface="Baskerville Old Face"/>
              </a:rPr>
              <a:t>Does not violate the linear model assumptions. </a:t>
            </a:r>
          </a:p>
          <a:p>
            <a:pPr marL="342900" indent="-342900">
              <a:buFont typeface="Courier New" panose="02070309020205020404" pitchFamily="49" charset="0"/>
              <a:buChar char="o"/>
            </a:pPr>
            <a:r>
              <a:rPr lang="en-US" sz="2000" dirty="0">
                <a:latin typeface="Baskerville Old Face"/>
              </a:rPr>
              <a:t>Improvement in heteroscedasticity</a:t>
            </a:r>
          </a:p>
          <a:p>
            <a:pPr marL="342900" indent="-342900">
              <a:buFont typeface="Courier New" panose="02070309020205020404" pitchFamily="49" charset="0"/>
              <a:buChar char="o"/>
            </a:pPr>
            <a:r>
              <a:rPr lang="en-US" sz="2000" dirty="0">
                <a:latin typeface="Baskerville Old Face"/>
              </a:rPr>
              <a:t>Improvement in Non-linearity </a:t>
            </a:r>
          </a:p>
          <a:p>
            <a:pPr marL="342900" indent="-342900">
              <a:buFont typeface="Courier New" panose="02070309020205020404" pitchFamily="49" charset="0"/>
              <a:buChar char="o"/>
            </a:pPr>
            <a:r>
              <a:rPr lang="en-US" sz="2000" dirty="0">
                <a:latin typeface="Baskerville Old Face"/>
              </a:rPr>
              <a:t>Major Outliers deleted</a:t>
            </a:r>
            <a:endParaRPr lang="en-US" sz="2000" dirty="0"/>
          </a:p>
        </p:txBody>
      </p:sp>
      <p:pic>
        <p:nvPicPr>
          <p:cNvPr id="2" name="Picture 1" descr="A graph with a line&#10;&#10;AI-generated content may be incorrect.">
            <a:extLst>
              <a:ext uri="{FF2B5EF4-FFF2-40B4-BE49-F238E27FC236}">
                <a16:creationId xmlns:a16="http://schemas.microsoft.com/office/drawing/2014/main" id="{B67E20A3-241F-3981-1EF1-0FF0808A9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552" y="108452"/>
            <a:ext cx="5573069" cy="4139545"/>
          </a:xfrm>
          <a:prstGeom prst="rect">
            <a:avLst/>
          </a:prstGeom>
        </p:spPr>
      </p:pic>
    </p:spTree>
    <p:extLst>
      <p:ext uri="{BB962C8B-B14F-4D97-AF65-F5344CB8AC3E}">
        <p14:creationId xmlns:p14="http://schemas.microsoft.com/office/powerpoint/2010/main" val="3098952623"/>
      </p:ext>
    </p:extLst>
  </p:cSld>
  <p:clrMapOvr>
    <a:masterClrMapping/>
  </p:clrMapOvr>
</p:sld>
</file>

<file path=ppt/theme/theme1.xml><?xml version="1.0" encoding="utf-8"?>
<a:theme xmlns:a="http://schemas.openxmlformats.org/drawingml/2006/main" name="1_Custom Design">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3" id="{ADC01124-E74D-EB4D-AC8B-5B27478E54E5}" vid="{BF9F437B-75FF-C84C-BDD5-77DA81FCD49C}"/>
    </a:ext>
  </a:extLst>
</a:theme>
</file>

<file path=ppt/theme/theme2.xml><?xml version="1.0" encoding="utf-8"?>
<a:theme xmlns:a="http://schemas.openxmlformats.org/drawingml/2006/main" name="2_Custom Design">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3" id="{ADC01124-E74D-EB4D-AC8B-5B27478E54E5}" vid="{358F7A92-5789-D34A-949B-992949AD460F}"/>
    </a:ext>
  </a:extLst>
</a:theme>
</file>

<file path=ppt/theme/theme3.xml><?xml version="1.0" encoding="utf-8"?>
<a:theme xmlns:a="http://schemas.openxmlformats.org/drawingml/2006/main" name="2_Office Theme">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3" id="{ADC01124-E74D-EB4D-AC8B-5B27478E54E5}" vid="{C06346E9-2756-2A40-B7DA-397E1D82F6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99750F21BAF84CAE210B8BDA54CDEE" ma:contentTypeVersion="3" ma:contentTypeDescription="Create a new document." ma:contentTypeScope="" ma:versionID="8c47f257a057652b255e8c2a5a99e792">
  <xsd:schema xmlns:xsd="http://www.w3.org/2001/XMLSchema" xmlns:xs="http://www.w3.org/2001/XMLSchema" xmlns:p="http://schemas.microsoft.com/office/2006/metadata/properties" xmlns:ns2="6521cddc-e364-4a65-abaf-0f4c84c0ae69" targetNamespace="http://schemas.microsoft.com/office/2006/metadata/properties" ma:root="true" ma:fieldsID="ae62de92f9aebe273e50ac4eb0677190" ns2:_="">
    <xsd:import namespace="6521cddc-e364-4a65-abaf-0f4c84c0ae6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21cddc-e364-4a65-abaf-0f4c84c0ae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5FA31F-EB5F-4219-BEE5-FB8AD940557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9D06B7C-4260-4C39-9DEF-7C7D9A70B2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21cddc-e364-4a65-abaf-0f4c84c0ae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098287-6BED-4E7C-9816-819DFD3F00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321</TotalTime>
  <Words>977</Words>
  <Application>Microsoft Macintosh PowerPoint</Application>
  <PresentationFormat>Widescreen</PresentationFormat>
  <Paragraphs>240</Paragraphs>
  <Slides>15</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Aptos</vt:lpstr>
      <vt:lpstr>Arial</vt:lpstr>
      <vt:lpstr>Baskerville Old Face</vt:lpstr>
      <vt:lpstr>Courier New</vt:lpstr>
      <vt:lpstr>DIN Pro Medium</vt:lpstr>
      <vt:lpstr>DIN Pro Regular</vt:lpstr>
      <vt:lpstr>1_Custom Design</vt:lpstr>
      <vt:lpstr>2_Custom Design</vt:lpstr>
      <vt:lpstr>2_Office Theme</vt:lpstr>
      <vt:lpstr>BITCOIN PRICE PEDICTOR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Purwat, Tani</cp:lastModifiedBy>
  <cp:revision>1046</cp:revision>
  <dcterms:created xsi:type="dcterms:W3CDTF">2024-10-18T03:19:17Z</dcterms:created>
  <dcterms:modified xsi:type="dcterms:W3CDTF">2025-06-09T23:09:41Z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0x010100DA99750F21BAF84CAE210B8BDA54CDEE</vt:lpwstr>
  </property>
</Properties>
</file>